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9"/>
  </p:notesMasterIdLst>
  <p:sldIdLst>
    <p:sldId id="256" r:id="rId2"/>
    <p:sldId id="257" r:id="rId3"/>
    <p:sldId id="258" r:id="rId4"/>
    <p:sldId id="262" r:id="rId5"/>
    <p:sldId id="261" r:id="rId6"/>
    <p:sldId id="267" r:id="rId7"/>
    <p:sldId id="266" r:id="rId8"/>
    <p:sldId id="259" r:id="rId9"/>
    <p:sldId id="260" r:id="rId10"/>
    <p:sldId id="268" r:id="rId11"/>
    <p:sldId id="270" r:id="rId12"/>
    <p:sldId id="273" r:id="rId13"/>
    <p:sldId id="274" r:id="rId14"/>
    <p:sldId id="275" r:id="rId15"/>
    <p:sldId id="276" r:id="rId16"/>
    <p:sldId id="271" r:id="rId17"/>
    <p:sldId id="277" r:id="rId18"/>
    <p:sldId id="264" r:id="rId19"/>
    <p:sldId id="272" r:id="rId20"/>
    <p:sldId id="278" r:id="rId21"/>
    <p:sldId id="279" r:id="rId22"/>
    <p:sldId id="280" r:id="rId23"/>
    <p:sldId id="282" r:id="rId24"/>
    <p:sldId id="263" r:id="rId25"/>
    <p:sldId id="283" r:id="rId26"/>
    <p:sldId id="284" r:id="rId27"/>
    <p:sldId id="265" r:id="rId28"/>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91"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229F7E-3972-4291-9107-18B5D7411DCA}" type="doc">
      <dgm:prSet loTypeId="urn:microsoft.com/office/officeart/2005/8/layout/default" loCatId="list" qsTypeId="urn:microsoft.com/office/officeart/2005/8/quickstyle/simple1" qsCatId="simple" csTypeId="urn:microsoft.com/office/officeart/2005/8/colors/accent1_2" csCatId="accent1" phldr="1"/>
      <dgm:spPr/>
      <dgm:t>
        <a:bodyPr/>
        <a:lstStyle/>
        <a:p>
          <a:pPr rtl="1"/>
          <a:endParaRPr lang="ar-EG"/>
        </a:p>
      </dgm:t>
    </dgm:pt>
    <dgm:pt modelId="{D053AF1C-7469-496C-8568-10DE63FF936A}" type="pres">
      <dgm:prSet presAssocID="{24229F7E-3972-4291-9107-18B5D7411DCA}" presName="diagram" presStyleCnt="0">
        <dgm:presLayoutVars>
          <dgm:dir/>
          <dgm:resizeHandles val="exact"/>
        </dgm:presLayoutVars>
      </dgm:prSet>
      <dgm:spPr/>
    </dgm:pt>
  </dgm:ptLst>
  <dgm:cxnLst>
    <dgm:cxn modelId="{17051E41-065D-4B9F-8BB0-CCB9BE03D149}" type="presOf" srcId="{24229F7E-3972-4291-9107-18B5D7411DCA}" destId="{D053AF1C-7469-496C-8568-10DE63FF936A}"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C27EBCA-2D11-4D2A-B7D3-8720EB10F1BC}" type="datetimeFigureOut">
              <a:rPr lang="ar-EG" smtClean="0"/>
              <a:t>29/04/1443</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301CAB2-82A4-44C5-9EBD-6E86F11D508C}" type="slidenum">
              <a:rPr lang="ar-EG" smtClean="0"/>
              <a:t>‹#›</a:t>
            </a:fld>
            <a:endParaRPr lang="ar-EG"/>
          </a:p>
        </p:txBody>
      </p:sp>
    </p:spTree>
    <p:extLst>
      <p:ext uri="{BB962C8B-B14F-4D97-AF65-F5344CB8AC3E}">
        <p14:creationId xmlns:p14="http://schemas.microsoft.com/office/powerpoint/2010/main" val="427495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9301CAB2-82A4-44C5-9EBD-6E86F11D508C}" type="slidenum">
              <a:rPr lang="ar-EG" smtClean="0"/>
              <a:t>8</a:t>
            </a:fld>
            <a:endParaRPr lang="ar-EG"/>
          </a:p>
        </p:txBody>
      </p:sp>
    </p:spTree>
    <p:extLst>
      <p:ext uri="{BB962C8B-B14F-4D97-AF65-F5344CB8AC3E}">
        <p14:creationId xmlns:p14="http://schemas.microsoft.com/office/powerpoint/2010/main" val="29358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7A5F-B1C0-4EE8-8E35-6C5295AD0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809158B6-FAB8-4907-939A-D36BB2B8E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3593322C-20D6-4D8F-98AB-4141AF6774A5}"/>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5" name="Footer Placeholder 4">
            <a:extLst>
              <a:ext uri="{FF2B5EF4-FFF2-40B4-BE49-F238E27FC236}">
                <a16:creationId xmlns:a16="http://schemas.microsoft.com/office/drawing/2014/main" id="{F9A145CB-684C-498F-9DE3-9C055318D4E6}"/>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A43F61D-888D-4DBD-805E-3B487A249F98}"/>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322007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626E-D1CB-45D8-BFA5-D70D67A37627}"/>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8E4B2055-5D36-47F6-BE07-D0A3B034C1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AFFEB0EE-8FA5-4D11-A24B-8FFC4C4D8B9B}"/>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5" name="Footer Placeholder 4">
            <a:extLst>
              <a:ext uri="{FF2B5EF4-FFF2-40B4-BE49-F238E27FC236}">
                <a16:creationId xmlns:a16="http://schemas.microsoft.com/office/drawing/2014/main" id="{79E71989-DE2A-4D97-A746-3BF4BB5FD2F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AD35E8D8-D990-4A59-976D-0D2282C65F3D}"/>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358523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E4C497-D2A9-45E7-BD25-E0ADE9FA77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B634E68A-8764-4810-A745-B266839CF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A2B8E855-7C34-4F15-9B63-EC92A322E016}"/>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5" name="Footer Placeholder 4">
            <a:extLst>
              <a:ext uri="{FF2B5EF4-FFF2-40B4-BE49-F238E27FC236}">
                <a16:creationId xmlns:a16="http://schemas.microsoft.com/office/drawing/2014/main" id="{C5A3B111-5394-4E40-B8E5-3CA9FA96E6B0}"/>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7D32DDA1-B221-4BDC-81F6-D4883A4315CC}"/>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1016101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93F3-9879-43C3-AC7B-674A853E3D68}"/>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D80B8D71-1EA0-4AAE-B9A2-CA79D14D51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C6E550B9-F3BF-46DB-BA09-0A4A4D59C1C7}"/>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5" name="Footer Placeholder 4">
            <a:extLst>
              <a:ext uri="{FF2B5EF4-FFF2-40B4-BE49-F238E27FC236}">
                <a16:creationId xmlns:a16="http://schemas.microsoft.com/office/drawing/2014/main" id="{E0C546B4-9EFB-48E1-BF74-79F0D52CA272}"/>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67F35E84-163C-411F-B141-29FEDB3DB502}"/>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415367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79A1-2129-41B3-A917-AD3E38DEA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77A4ADD3-9A88-4B69-BB8E-9DD7491E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51645-FB7C-41E4-9810-0783FFF42368}"/>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5" name="Footer Placeholder 4">
            <a:extLst>
              <a:ext uri="{FF2B5EF4-FFF2-40B4-BE49-F238E27FC236}">
                <a16:creationId xmlns:a16="http://schemas.microsoft.com/office/drawing/2014/main" id="{9DA0966C-B08B-4D38-BC59-CD35540A2B4A}"/>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BB00BEB8-4964-432B-AE7B-AB0BDB5EFB72}"/>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378218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5D26-BD76-4EEA-89C0-BE9FC8013AFB}"/>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DFAD11FE-FFD1-4A14-90B7-2E36FF7E21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93BDF644-B56E-4B76-A07C-415E091A4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CCAB56DC-8899-465F-AB80-98DB9BE31B79}"/>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6" name="Footer Placeholder 5">
            <a:extLst>
              <a:ext uri="{FF2B5EF4-FFF2-40B4-BE49-F238E27FC236}">
                <a16:creationId xmlns:a16="http://schemas.microsoft.com/office/drawing/2014/main" id="{EC7CAA97-9D7D-4778-A99B-8BDCE3F31EE6}"/>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D2AB6A7B-11E1-4E34-8A98-2F289DBDF320}"/>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2430609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87EA-83EC-4005-A6F4-CE40A159B9C3}"/>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80C8AF3E-7234-49F3-8680-59C29524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C582F9-FFBF-476F-9288-EFB5AFFA9A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52B3587A-248C-4744-A5A9-D097A590C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76D85-AD2E-4C3C-ADE8-7C482223E2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4A364C01-B375-4C25-83FC-26F2D07895AF}"/>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8" name="Footer Placeholder 7">
            <a:extLst>
              <a:ext uri="{FF2B5EF4-FFF2-40B4-BE49-F238E27FC236}">
                <a16:creationId xmlns:a16="http://schemas.microsoft.com/office/drawing/2014/main" id="{B8734560-ABA9-4466-B907-EE5D276E5785}"/>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31D96C95-C90E-44E4-90D7-399621A31491}"/>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1686015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065C-9E05-40EB-ACE9-14DD65F41F04}"/>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EFC8000F-4876-4418-92D1-BC30C0E01A30}"/>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4" name="Footer Placeholder 3">
            <a:extLst>
              <a:ext uri="{FF2B5EF4-FFF2-40B4-BE49-F238E27FC236}">
                <a16:creationId xmlns:a16="http://schemas.microsoft.com/office/drawing/2014/main" id="{0FC13F9C-913A-491E-8F0F-0BA708D76BC5}"/>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74328F1D-E3C7-437A-BBA3-BE0E7067D0B3}"/>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1109795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5C3ACF-4FE5-4458-A540-2177C2127888}"/>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3" name="Footer Placeholder 2">
            <a:extLst>
              <a:ext uri="{FF2B5EF4-FFF2-40B4-BE49-F238E27FC236}">
                <a16:creationId xmlns:a16="http://schemas.microsoft.com/office/drawing/2014/main" id="{8750F1DB-0871-4849-8BF8-352CBC252699}"/>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AA650EEC-B57B-4E60-AFA8-8CDB46C9E911}"/>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52016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EC83-E8CA-4266-8842-C0B0C8F78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99FAAE0C-9065-4371-831B-18EA4658CE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71696793-856E-4AC4-81C8-262F71DC6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85A80-D5A4-4066-92AD-BE80117FB397}"/>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6" name="Footer Placeholder 5">
            <a:extLst>
              <a:ext uri="{FF2B5EF4-FFF2-40B4-BE49-F238E27FC236}">
                <a16:creationId xmlns:a16="http://schemas.microsoft.com/office/drawing/2014/main" id="{DCB29C85-47C5-479A-9A3D-52785EE32A9C}"/>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223E7660-DDAA-4F01-A7ED-E81A45EB8A67}"/>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86025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A-2FAC-436F-B196-6FDF1D23A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84ED7DFD-1CFA-4542-A10E-50BFB31940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A75E3BF5-C507-431C-8D45-620ACAE2C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17968-94C0-44B6-80BC-8070FA7A5924}"/>
              </a:ext>
            </a:extLst>
          </p:cNvPr>
          <p:cNvSpPr>
            <a:spLocks noGrp="1"/>
          </p:cNvSpPr>
          <p:nvPr>
            <p:ph type="dt" sz="half" idx="10"/>
          </p:nvPr>
        </p:nvSpPr>
        <p:spPr/>
        <p:txBody>
          <a:bodyPr/>
          <a:lstStyle/>
          <a:p>
            <a:fld id="{94AFA892-69BE-4460-A48B-31827D23267F}" type="datetimeFigureOut">
              <a:rPr lang="ar-EG" smtClean="0"/>
              <a:t>29/04/1443</a:t>
            </a:fld>
            <a:endParaRPr lang="ar-EG"/>
          </a:p>
        </p:txBody>
      </p:sp>
      <p:sp>
        <p:nvSpPr>
          <p:cNvPr id="6" name="Footer Placeholder 5">
            <a:extLst>
              <a:ext uri="{FF2B5EF4-FFF2-40B4-BE49-F238E27FC236}">
                <a16:creationId xmlns:a16="http://schemas.microsoft.com/office/drawing/2014/main" id="{A031E2DD-A0A3-483F-8C0C-3DC62CE517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1CAB2A-0778-41BA-BED8-0FDF5EAD681B}"/>
              </a:ext>
            </a:extLst>
          </p:cNvPr>
          <p:cNvSpPr>
            <a:spLocks noGrp="1"/>
          </p:cNvSpPr>
          <p:nvPr>
            <p:ph type="sldNum" sz="quarter" idx="12"/>
          </p:nvPr>
        </p:nvSpPr>
        <p:spPr/>
        <p:txBody>
          <a:bodyPr/>
          <a:lstStyle/>
          <a:p>
            <a:fld id="{726F3406-BBBA-4FBA-A7A7-18E855A04417}" type="slidenum">
              <a:rPr lang="ar-EG" smtClean="0"/>
              <a:t>‹#›</a:t>
            </a:fld>
            <a:endParaRPr lang="ar-EG"/>
          </a:p>
        </p:txBody>
      </p:sp>
    </p:spTree>
    <p:extLst>
      <p:ext uri="{BB962C8B-B14F-4D97-AF65-F5344CB8AC3E}">
        <p14:creationId xmlns:p14="http://schemas.microsoft.com/office/powerpoint/2010/main" val="305399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EED68D-CE63-4288-A82B-9359D0689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6C059AE1-AB61-40DE-83FE-2478B4B46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95CF94B3-707F-4A0C-8F0C-F8C87C3BA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FA892-69BE-4460-A48B-31827D23267F}" type="datetimeFigureOut">
              <a:rPr lang="ar-EG" smtClean="0"/>
              <a:t>29/04/1443</a:t>
            </a:fld>
            <a:endParaRPr lang="ar-EG"/>
          </a:p>
        </p:txBody>
      </p:sp>
      <p:sp>
        <p:nvSpPr>
          <p:cNvPr id="5" name="Footer Placeholder 4">
            <a:extLst>
              <a:ext uri="{FF2B5EF4-FFF2-40B4-BE49-F238E27FC236}">
                <a16:creationId xmlns:a16="http://schemas.microsoft.com/office/drawing/2014/main" id="{B80786B4-B302-4D75-9759-63FD02F64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a:extLst>
              <a:ext uri="{FF2B5EF4-FFF2-40B4-BE49-F238E27FC236}">
                <a16:creationId xmlns:a16="http://schemas.microsoft.com/office/drawing/2014/main" id="{ACB80C31-C866-4372-BB96-D809509427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F3406-BBBA-4FBA-A7A7-18E855A04417}" type="slidenum">
              <a:rPr lang="ar-EG" smtClean="0"/>
              <a:t>‹#›</a:t>
            </a:fld>
            <a:endParaRPr lang="ar-EG"/>
          </a:p>
        </p:txBody>
      </p:sp>
    </p:spTree>
    <p:extLst>
      <p:ext uri="{BB962C8B-B14F-4D97-AF65-F5344CB8AC3E}">
        <p14:creationId xmlns:p14="http://schemas.microsoft.com/office/powerpoint/2010/main" val="2289543675"/>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researchgate.net/search.Search.html?type=publication&amp;query=Recommendation%20system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7726-1818-4DEB-A6CE-4D6CB45A63FA}"/>
              </a:ext>
            </a:extLst>
          </p:cNvPr>
          <p:cNvSpPr>
            <a:spLocks noGrp="1"/>
          </p:cNvSpPr>
          <p:nvPr>
            <p:ph type="ctrTitle"/>
          </p:nvPr>
        </p:nvSpPr>
        <p:spPr/>
        <p:txBody>
          <a:bodyPr>
            <a:normAutofit/>
          </a:bodyPr>
          <a:lstStyle/>
          <a:p>
            <a:r>
              <a:rPr lang="en-US" sz="5400" b="1" i="1" u="sng" dirty="0">
                <a:effectLst>
                  <a:outerShdw blurRad="38100" dist="38100" dir="2700000" algn="tl">
                    <a:srgbClr val="000000">
                      <a:alpha val="43137"/>
                    </a:srgbClr>
                  </a:outerShdw>
                </a:effectLst>
              </a:rPr>
              <a:t>Recommendation system</a:t>
            </a:r>
            <a:endParaRPr lang="ar-EG" sz="5400" b="1" i="1"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9E4D314B-3E09-42F1-99B7-532F3B54E89D}"/>
              </a:ext>
            </a:extLst>
          </p:cNvPr>
          <p:cNvSpPr>
            <a:spLocks noGrp="1"/>
          </p:cNvSpPr>
          <p:nvPr>
            <p:ph type="subTitle" idx="1"/>
          </p:nvPr>
        </p:nvSpPr>
        <p:spPr>
          <a:xfrm>
            <a:off x="1524000" y="3602038"/>
            <a:ext cx="9144000" cy="559145"/>
          </a:xfrm>
        </p:spPr>
        <p:txBody>
          <a:bodyPr>
            <a:normAutofit/>
          </a:bodyPr>
          <a:lstStyle/>
          <a:p>
            <a:pPr algn="r"/>
            <a:r>
              <a:rPr lang="en-US" i="1" dirty="0">
                <a:solidFill>
                  <a:srgbClr val="FF0000"/>
                </a:solidFill>
              </a:rPr>
              <a:t>Edit by Mustafa Adel</a:t>
            </a:r>
            <a:endParaRPr lang="ar-EG" i="1" dirty="0">
              <a:solidFill>
                <a:srgbClr val="FF0000"/>
              </a:solidFill>
            </a:endParaRPr>
          </a:p>
        </p:txBody>
      </p:sp>
    </p:spTree>
    <p:extLst>
      <p:ext uri="{BB962C8B-B14F-4D97-AF65-F5344CB8AC3E}">
        <p14:creationId xmlns:p14="http://schemas.microsoft.com/office/powerpoint/2010/main" val="1742378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F6CE-F266-42B4-8FF6-7938D8994D69}"/>
              </a:ext>
            </a:extLst>
          </p:cNvPr>
          <p:cNvSpPr>
            <a:spLocks noGrp="1"/>
          </p:cNvSpPr>
          <p:nvPr>
            <p:ph type="title"/>
          </p:nvPr>
        </p:nvSpPr>
        <p:spPr>
          <a:xfrm>
            <a:off x="2624138" y="90487"/>
            <a:ext cx="6362700" cy="590550"/>
          </a:xfrm>
        </p:spPr>
        <p:txBody>
          <a:bodyPr>
            <a:normAutofit/>
          </a:bodyPr>
          <a:lstStyle/>
          <a:p>
            <a:pPr algn="ctr"/>
            <a:r>
              <a:rPr lang="en-US" sz="3600" b="1" i="1" u="sng" dirty="0">
                <a:solidFill>
                  <a:srgbClr val="FF0000"/>
                </a:solidFill>
                <a:effectLst>
                  <a:outerShdw blurRad="38100" dist="38100" dir="2700000" algn="tl">
                    <a:srgbClr val="000000">
                      <a:alpha val="43137"/>
                    </a:srgbClr>
                  </a:outerShdw>
                </a:effectLst>
              </a:rPr>
              <a:t>content-based recommendations</a:t>
            </a:r>
            <a:endParaRPr lang="ar-EG" sz="36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EAD0543-20B3-4AF7-9CBD-E4B7FAD1DE51}"/>
              </a:ext>
            </a:extLst>
          </p:cNvPr>
          <p:cNvSpPr>
            <a:spLocks noGrp="1"/>
          </p:cNvSpPr>
          <p:nvPr>
            <p:ph idx="1"/>
          </p:nvPr>
        </p:nvSpPr>
        <p:spPr>
          <a:xfrm>
            <a:off x="290512" y="681038"/>
            <a:ext cx="11063288" cy="6086476"/>
          </a:xfrm>
        </p:spPr>
        <p:txBody>
          <a:bodyPr>
            <a:normAutofit/>
          </a:bodyPr>
          <a:lstStyle/>
          <a:p>
            <a:r>
              <a:rPr lang="en-US" sz="2200" dirty="0"/>
              <a:t>More </a:t>
            </a:r>
            <a:r>
              <a:rPr lang="en-US" sz="2200" b="1" dirty="0"/>
              <a:t>targeted models</a:t>
            </a:r>
            <a:r>
              <a:rPr lang="en-US" sz="2200" dirty="0"/>
              <a:t> by recommending</a:t>
            </a:r>
            <a:r>
              <a:rPr lang="en-US" sz="2200" b="1" dirty="0"/>
              <a:t> items based on their similarities</a:t>
            </a:r>
            <a:r>
              <a:rPr lang="en-US" sz="2200" dirty="0"/>
              <a:t> to items a user has liked in the past. </a:t>
            </a:r>
          </a:p>
          <a:p>
            <a:r>
              <a:rPr lang="en-US" sz="2200" dirty="0"/>
              <a:t>Content-based recommendation system tries to recommend items to users based on their </a:t>
            </a:r>
            <a:r>
              <a:rPr lang="en-US" sz="2200" b="1" dirty="0"/>
              <a:t>profile </a:t>
            </a:r>
            <a:r>
              <a:rPr lang="en-US" sz="2200" dirty="0"/>
              <a:t>and</a:t>
            </a:r>
            <a:r>
              <a:rPr lang="en-US" sz="2200" b="1" dirty="0"/>
              <a:t> similarity among items.</a:t>
            </a:r>
          </a:p>
          <a:p>
            <a:pPr marL="0" indent="0">
              <a:buNone/>
            </a:pPr>
            <a:endParaRPr lang="en-US" b="1" dirty="0"/>
          </a:p>
          <a:p>
            <a:pPr marL="0" indent="0">
              <a:buNone/>
            </a:pPr>
            <a:endParaRPr lang="en-US" dirty="0"/>
          </a:p>
        </p:txBody>
      </p:sp>
      <p:sp>
        <p:nvSpPr>
          <p:cNvPr id="5" name="Rectangle 4">
            <a:extLst>
              <a:ext uri="{FF2B5EF4-FFF2-40B4-BE49-F238E27FC236}">
                <a16:creationId xmlns:a16="http://schemas.microsoft.com/office/drawing/2014/main" id="{EFCFB0B6-6F94-42CD-8B5D-7BDFAB0BCF4B}"/>
              </a:ext>
            </a:extLst>
          </p:cNvPr>
          <p:cNvSpPr/>
          <p:nvPr/>
        </p:nvSpPr>
        <p:spPr>
          <a:xfrm>
            <a:off x="323850" y="2190095"/>
            <a:ext cx="10086975" cy="1785104"/>
          </a:xfrm>
          <a:prstGeom prst="rect">
            <a:avLst/>
          </a:prstGeom>
        </p:spPr>
        <p:txBody>
          <a:bodyPr wrap="square">
            <a:spAutoFit/>
          </a:bodyPr>
          <a:lstStyle/>
          <a:p>
            <a:r>
              <a:rPr lang="en-US" sz="2200" dirty="0"/>
              <a:t>For instance</a:t>
            </a:r>
          </a:p>
          <a:p>
            <a:r>
              <a:rPr lang="en-US" sz="2200" dirty="0"/>
              <a:t>if a user likes book A, </a:t>
            </a:r>
          </a:p>
          <a:p>
            <a:r>
              <a:rPr lang="en-US" sz="2200" dirty="0"/>
              <a:t>and we calculate that book A </a:t>
            </a:r>
          </a:p>
          <a:p>
            <a:r>
              <a:rPr lang="en-US" sz="2200" dirty="0"/>
              <a:t>and book B are similar, </a:t>
            </a:r>
          </a:p>
          <a:p>
            <a:r>
              <a:rPr lang="en-US" sz="2200" dirty="0"/>
              <a:t>we believe the user will like book B</a:t>
            </a:r>
            <a:r>
              <a:rPr lang="en-US" dirty="0"/>
              <a:t>.</a:t>
            </a:r>
          </a:p>
        </p:txBody>
      </p:sp>
      <p:pic>
        <p:nvPicPr>
          <p:cNvPr id="6" name="Picture 5">
            <a:extLst>
              <a:ext uri="{FF2B5EF4-FFF2-40B4-BE49-F238E27FC236}">
                <a16:creationId xmlns:a16="http://schemas.microsoft.com/office/drawing/2014/main" id="{5688032B-5885-4105-9915-8DAEEED1B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113" y="2064646"/>
            <a:ext cx="3971925" cy="1885950"/>
          </a:xfrm>
          <a:prstGeom prst="rect">
            <a:avLst/>
          </a:prstGeom>
        </p:spPr>
      </p:pic>
      <p:pic>
        <p:nvPicPr>
          <p:cNvPr id="8" name="Picture 7">
            <a:extLst>
              <a:ext uri="{FF2B5EF4-FFF2-40B4-BE49-F238E27FC236}">
                <a16:creationId xmlns:a16="http://schemas.microsoft.com/office/drawing/2014/main" id="{68F60A39-3C1D-4291-879A-056E82D6B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113" y="4195777"/>
            <a:ext cx="4357687" cy="2446288"/>
          </a:xfrm>
          <a:prstGeom prst="rect">
            <a:avLst/>
          </a:prstGeom>
        </p:spPr>
      </p:pic>
      <p:sp>
        <p:nvSpPr>
          <p:cNvPr id="9" name="Rectangle 8">
            <a:extLst>
              <a:ext uri="{FF2B5EF4-FFF2-40B4-BE49-F238E27FC236}">
                <a16:creationId xmlns:a16="http://schemas.microsoft.com/office/drawing/2014/main" id="{135A9F8B-6489-47DE-BC49-4830C5DF8B17}"/>
              </a:ext>
            </a:extLst>
          </p:cNvPr>
          <p:cNvSpPr/>
          <p:nvPr/>
        </p:nvSpPr>
        <p:spPr>
          <a:xfrm>
            <a:off x="290512" y="4203976"/>
            <a:ext cx="5448300" cy="1785104"/>
          </a:xfrm>
          <a:prstGeom prst="rect">
            <a:avLst/>
          </a:prstGeom>
        </p:spPr>
        <p:txBody>
          <a:bodyPr wrap="square">
            <a:spAutoFit/>
          </a:bodyPr>
          <a:lstStyle/>
          <a:p>
            <a:r>
              <a:rPr lang="en-US" sz="2200" dirty="0">
                <a:latin typeface="Calibri" panose="020F0502020204030204" pitchFamily="34" charset="0"/>
                <a:ea typeface="Calibri" panose="020F0502020204030204" pitchFamily="34" charset="0"/>
                <a:cs typeface="Arial" panose="020B0604020202020204" pitchFamily="34" charset="0"/>
              </a:rPr>
              <a:t>if we have four movies, and if the user likes or rates the first two items, and if Item 3 is similar to Item 1 in terms of their genre, the engine will also recommend Item 3 to the user</a:t>
            </a:r>
            <a:endParaRPr lang="ar-EG" sz="2200" dirty="0"/>
          </a:p>
        </p:txBody>
      </p:sp>
    </p:spTree>
    <p:extLst>
      <p:ext uri="{BB962C8B-B14F-4D97-AF65-F5344CB8AC3E}">
        <p14:creationId xmlns:p14="http://schemas.microsoft.com/office/powerpoint/2010/main" val="34842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FFFBB0-14D6-4528-A31B-5B7E9A27AA2C}"/>
              </a:ext>
            </a:extLst>
          </p:cNvPr>
          <p:cNvSpPr>
            <a:spLocks noGrp="1"/>
          </p:cNvSpPr>
          <p:nvPr>
            <p:ph idx="1"/>
          </p:nvPr>
        </p:nvSpPr>
        <p:spPr>
          <a:xfrm>
            <a:off x="423081" y="1071652"/>
            <a:ext cx="10930719" cy="5586322"/>
          </a:xfrm>
        </p:spPr>
        <p:txBody>
          <a:bodyPr/>
          <a:lstStyle/>
          <a:p>
            <a:r>
              <a:rPr lang="en-US" sz="2200" dirty="0"/>
              <a:t>Similarity or closeness of items is measured based on </a:t>
            </a:r>
            <a:r>
              <a:rPr lang="en-US" sz="2200" b="1" dirty="0"/>
              <a:t>the similarity in the content of those items</a:t>
            </a:r>
            <a:r>
              <a:rPr lang="en-US" sz="2200" dirty="0"/>
              <a:t>. </a:t>
            </a:r>
          </a:p>
          <a:p>
            <a:r>
              <a:rPr lang="en-US" sz="2200" dirty="0"/>
              <a:t>When we say content, we're talking about things like the </a:t>
            </a:r>
            <a:r>
              <a:rPr lang="en-US" sz="2200" b="1" dirty="0"/>
              <a:t>items category,</a:t>
            </a:r>
            <a:r>
              <a:rPr lang="en-US" sz="2200" dirty="0"/>
              <a:t> </a:t>
            </a:r>
            <a:r>
              <a:rPr lang="en-US" sz="2200" b="1" dirty="0"/>
              <a:t>genre</a:t>
            </a:r>
            <a:r>
              <a:rPr lang="en-US" sz="2200" dirty="0"/>
              <a:t>, and so on.</a:t>
            </a:r>
          </a:p>
          <a:p>
            <a:r>
              <a:rPr lang="en-US" sz="2200" dirty="0"/>
              <a:t>For example content of a book could be </a:t>
            </a:r>
            <a:r>
              <a:rPr lang="en-US" sz="2200" b="1" dirty="0"/>
              <a:t>the author of the book</a:t>
            </a:r>
            <a:r>
              <a:rPr lang="en-US" sz="2200" dirty="0"/>
              <a:t>, </a:t>
            </a:r>
            <a:r>
              <a:rPr lang="en-US" sz="2200" b="1" dirty="0"/>
              <a:t>its publishing date</a:t>
            </a:r>
            <a:r>
              <a:rPr lang="en-US" sz="2200" dirty="0"/>
              <a:t>, </a:t>
            </a:r>
            <a:r>
              <a:rPr lang="en-US" sz="2200" b="1" dirty="0"/>
              <a:t>its</a:t>
            </a:r>
            <a:r>
              <a:rPr lang="en-US" sz="2200" dirty="0"/>
              <a:t> </a:t>
            </a:r>
            <a:r>
              <a:rPr lang="en-US" sz="2200" b="1" dirty="0"/>
              <a:t>length</a:t>
            </a:r>
            <a:r>
              <a:rPr lang="en-US" sz="2200" dirty="0"/>
              <a:t>, or </a:t>
            </a:r>
            <a:r>
              <a:rPr lang="en-US" sz="2200" b="1" dirty="0"/>
              <a:t>its genre</a:t>
            </a:r>
            <a:r>
              <a:rPr lang="en-US" sz="2200" dirty="0"/>
              <a:t>, and </a:t>
            </a:r>
            <a:r>
              <a:rPr lang="en-US" sz="2200" b="1" dirty="0"/>
              <a:t>any descriptive information</a:t>
            </a:r>
            <a:r>
              <a:rPr lang="en-US" sz="2200" dirty="0"/>
              <a:t>. </a:t>
            </a:r>
          </a:p>
          <a:p>
            <a:endParaRPr lang="ar-EG" dirty="0"/>
          </a:p>
        </p:txBody>
      </p:sp>
      <p:pic>
        <p:nvPicPr>
          <p:cNvPr id="6" name="Content Placeholder 4">
            <a:extLst>
              <a:ext uri="{FF2B5EF4-FFF2-40B4-BE49-F238E27FC236}">
                <a16:creationId xmlns:a16="http://schemas.microsoft.com/office/drawing/2014/main" id="{B659B25A-6382-4D7D-B21F-033E30E84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153" y="2906973"/>
            <a:ext cx="8217693" cy="3751001"/>
          </a:xfrm>
          <a:prstGeom prst="rect">
            <a:avLst/>
          </a:prstGeom>
        </p:spPr>
      </p:pic>
      <p:sp>
        <p:nvSpPr>
          <p:cNvPr id="2" name="Rectangle 1">
            <a:extLst>
              <a:ext uri="{FF2B5EF4-FFF2-40B4-BE49-F238E27FC236}">
                <a16:creationId xmlns:a16="http://schemas.microsoft.com/office/drawing/2014/main" id="{A9AFB245-6D90-4736-84DB-46B351EFAB06}"/>
              </a:ext>
            </a:extLst>
          </p:cNvPr>
          <p:cNvSpPr/>
          <p:nvPr/>
        </p:nvSpPr>
        <p:spPr>
          <a:xfrm>
            <a:off x="2876549" y="142876"/>
            <a:ext cx="6096000" cy="523220"/>
          </a:xfrm>
          <a:prstGeom prst="rect">
            <a:avLst/>
          </a:prstGeom>
        </p:spPr>
        <p:txBody>
          <a:bodyPr>
            <a:spAutoFit/>
          </a:bodyPr>
          <a:lstStyle/>
          <a:p>
            <a:pPr algn="ctr"/>
            <a:r>
              <a:rPr lang="en-US" sz="2800" b="1" i="1" u="sng" dirty="0">
                <a:solidFill>
                  <a:srgbClr val="FF0000"/>
                </a:solidFill>
                <a:effectLst>
                  <a:outerShdw blurRad="38100" dist="38100" dir="2700000" algn="tl">
                    <a:srgbClr val="000000">
                      <a:alpha val="43137"/>
                    </a:srgbClr>
                  </a:outerShdw>
                </a:effectLst>
              </a:rPr>
              <a:t>How to calculate the similarity</a:t>
            </a:r>
          </a:p>
        </p:txBody>
      </p:sp>
      <p:sp>
        <p:nvSpPr>
          <p:cNvPr id="4" name="Rectangle 3">
            <a:extLst>
              <a:ext uri="{FF2B5EF4-FFF2-40B4-BE49-F238E27FC236}">
                <a16:creationId xmlns:a16="http://schemas.microsoft.com/office/drawing/2014/main" id="{8827FC40-1892-4AE5-BA50-83B6C3DCFF9D}"/>
              </a:ext>
            </a:extLst>
          </p:cNvPr>
          <p:cNvSpPr/>
          <p:nvPr/>
        </p:nvSpPr>
        <p:spPr>
          <a:xfrm>
            <a:off x="5769391" y="548432"/>
            <a:ext cx="3767891" cy="369332"/>
          </a:xfrm>
          <a:prstGeom prst="rect">
            <a:avLst/>
          </a:prstGeom>
        </p:spPr>
        <p:txBody>
          <a:bodyPr wrap="none">
            <a:spAutoFit/>
          </a:bodyPr>
          <a:lstStyle/>
          <a:p>
            <a:r>
              <a:rPr lang="en-US" dirty="0">
                <a:solidFill>
                  <a:srgbClr val="FF0000"/>
                </a:solidFill>
              </a:rPr>
              <a:t>comparing the attributes of our items.</a:t>
            </a:r>
          </a:p>
        </p:txBody>
      </p:sp>
    </p:spTree>
    <p:extLst>
      <p:ext uri="{BB962C8B-B14F-4D97-AF65-F5344CB8AC3E}">
        <p14:creationId xmlns:p14="http://schemas.microsoft.com/office/powerpoint/2010/main" val="1172090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3342A1-6F64-49B2-80BF-2674218A19BA}"/>
              </a:ext>
            </a:extLst>
          </p:cNvPr>
          <p:cNvSpPr>
            <a:spLocks noGrp="1"/>
          </p:cNvSpPr>
          <p:nvPr>
            <p:ph idx="1"/>
          </p:nvPr>
        </p:nvSpPr>
        <p:spPr>
          <a:xfrm>
            <a:off x="0" y="0"/>
            <a:ext cx="12192000" cy="6858000"/>
          </a:xfrm>
        </p:spPr>
        <p:txBody>
          <a:bodyPr>
            <a:normAutofit/>
          </a:bodyPr>
          <a:lstStyle/>
          <a:p>
            <a:pPr marL="0" indent="0">
              <a:buNone/>
            </a:pPr>
            <a:endParaRPr lang="en-US" sz="2400" b="1" dirty="0"/>
          </a:p>
          <a:p>
            <a:pPr marL="0" indent="0">
              <a:buNone/>
            </a:pPr>
            <a:r>
              <a:rPr lang="en-US" sz="2400" b="1" u="sng" dirty="0">
                <a:effectLst>
                  <a:outerShdw blurRad="38100" dist="38100" dir="2700000" algn="tl">
                    <a:srgbClr val="000000">
                      <a:alpha val="43137"/>
                    </a:srgbClr>
                  </a:outerShdw>
                </a:effectLst>
              </a:rPr>
              <a:t>Vectorizing the attributes </a:t>
            </a:r>
          </a:p>
          <a:p>
            <a:pPr marL="0" indent="0">
              <a:buNone/>
            </a:pPr>
            <a:r>
              <a:rPr lang="en-US" sz="2400" dirty="0"/>
              <a:t>by </a:t>
            </a:r>
            <a:r>
              <a:rPr lang="en-US" sz="2400" b="1" dirty="0"/>
              <a:t>encoding each item as a vector</a:t>
            </a:r>
            <a:r>
              <a:rPr lang="en-US" sz="2400" dirty="0"/>
              <a:t>. </a:t>
            </a:r>
          </a:p>
          <a:p>
            <a:r>
              <a:rPr lang="en-US" sz="2400" dirty="0"/>
              <a:t>This table contains a one to many reference</a:t>
            </a:r>
          </a:p>
          <a:p>
            <a:pPr marL="0" indent="0">
              <a:buNone/>
            </a:pPr>
            <a:r>
              <a:rPr lang="en-US" sz="2400" dirty="0"/>
              <a:t>(</a:t>
            </a:r>
            <a:r>
              <a:rPr lang="en-US" sz="2400" b="1" dirty="0"/>
              <a:t>One-to-many relationship</a:t>
            </a:r>
            <a:r>
              <a:rPr lang="en-US" sz="2400" dirty="0"/>
              <a:t>) </a:t>
            </a:r>
          </a:p>
          <a:p>
            <a:r>
              <a:rPr lang="en-US" sz="2400" dirty="0"/>
              <a:t>It contains a </a:t>
            </a:r>
            <a:r>
              <a:rPr lang="en-US" sz="2400" b="1" dirty="0"/>
              <a:t>single row per item</a:t>
            </a:r>
            <a:r>
              <a:rPr lang="en-US" sz="2400" dirty="0"/>
              <a:t>, </a:t>
            </a:r>
          </a:p>
          <a:p>
            <a:pPr marL="0" indent="0">
              <a:buNone/>
            </a:pPr>
            <a:r>
              <a:rPr lang="en-US" sz="2400" dirty="0"/>
              <a:t>and the columns are the attributes, </a:t>
            </a:r>
          </a:p>
          <a:p>
            <a:pPr marL="0" indent="0">
              <a:buNone/>
            </a:pPr>
            <a:r>
              <a:rPr lang="en-US" sz="2400" dirty="0"/>
              <a:t>encoding whether or not it has that attribute  </a:t>
            </a:r>
          </a:p>
          <a:p>
            <a:pPr marL="0" indent="0">
              <a:buNone/>
            </a:pPr>
            <a:endParaRPr lang="en-US" dirty="0"/>
          </a:p>
          <a:p>
            <a:pPr marL="0" indent="0">
              <a:buNone/>
            </a:pPr>
            <a:endParaRPr lang="en-US" sz="2400" dirty="0"/>
          </a:p>
          <a:p>
            <a:pPr marL="0" indent="0">
              <a:buNone/>
            </a:pPr>
            <a:endParaRPr lang="en-US" sz="2400" dirty="0"/>
          </a:p>
          <a:p>
            <a:endParaRPr lang="en-US" sz="2400" dirty="0"/>
          </a:p>
          <a:p>
            <a:r>
              <a:rPr lang="en-US" sz="2400" dirty="0"/>
              <a:t>This format is extremely valuable to </a:t>
            </a:r>
            <a:r>
              <a:rPr lang="en-US" sz="2400" b="1" u="sng" dirty="0">
                <a:effectLst>
                  <a:outerShdw blurRad="38100" dist="38100" dir="2700000" algn="tl">
                    <a:srgbClr val="000000">
                      <a:alpha val="43137"/>
                    </a:srgbClr>
                  </a:outerShdw>
                </a:effectLst>
              </a:rPr>
              <a:t>calculate the distance and similarities</a:t>
            </a:r>
            <a:r>
              <a:rPr lang="en-US" sz="2400" dirty="0"/>
              <a:t> between items </a:t>
            </a:r>
          </a:p>
        </p:txBody>
      </p:sp>
      <p:pic>
        <p:nvPicPr>
          <p:cNvPr id="6" name="Picture 5">
            <a:extLst>
              <a:ext uri="{FF2B5EF4-FFF2-40B4-BE49-F238E27FC236}">
                <a16:creationId xmlns:a16="http://schemas.microsoft.com/office/drawing/2014/main" id="{21292969-FFFE-4921-BADC-D947916F6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75" y="3148012"/>
            <a:ext cx="5314950" cy="1866901"/>
          </a:xfrm>
          <a:prstGeom prst="rect">
            <a:avLst/>
          </a:prstGeom>
        </p:spPr>
      </p:pic>
      <p:pic>
        <p:nvPicPr>
          <p:cNvPr id="7" name="Content Placeholder 4">
            <a:extLst>
              <a:ext uri="{FF2B5EF4-FFF2-40B4-BE49-F238E27FC236}">
                <a16:creationId xmlns:a16="http://schemas.microsoft.com/office/drawing/2014/main" id="{39CDA0BB-E8B1-4259-B66B-949FB3B74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75" y="183356"/>
            <a:ext cx="5314950" cy="2781300"/>
          </a:xfrm>
          <a:prstGeom prst="rect">
            <a:avLst/>
          </a:prstGeom>
        </p:spPr>
      </p:pic>
    </p:spTree>
    <p:extLst>
      <p:ext uri="{BB962C8B-B14F-4D97-AF65-F5344CB8AC3E}">
        <p14:creationId xmlns:p14="http://schemas.microsoft.com/office/powerpoint/2010/main" val="275553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FF108-D839-4502-A1CD-633A42A9FD64}"/>
              </a:ext>
            </a:extLst>
          </p:cNvPr>
          <p:cNvSpPr>
            <a:spLocks noGrp="1"/>
          </p:cNvSpPr>
          <p:nvPr>
            <p:ph type="title"/>
          </p:nvPr>
        </p:nvSpPr>
        <p:spPr>
          <a:xfrm>
            <a:off x="3167062" y="0"/>
            <a:ext cx="5648325" cy="520700"/>
          </a:xfrm>
        </p:spPr>
        <p:txBody>
          <a:bodyPr>
            <a:normAutofit fontScale="90000"/>
          </a:bodyPr>
          <a:lstStyle/>
          <a:p>
            <a:pPr algn="ctr"/>
            <a:r>
              <a:rPr lang="en-US" sz="3200" b="1" u="sng" dirty="0">
                <a:solidFill>
                  <a:srgbClr val="FF0000"/>
                </a:solidFill>
                <a:effectLst>
                  <a:outerShdw blurRad="38100" dist="38100" dir="2700000" algn="tl">
                    <a:srgbClr val="000000">
                      <a:alpha val="43137"/>
                    </a:srgbClr>
                  </a:outerShdw>
                </a:effectLst>
              </a:rPr>
              <a:t>Finding the distance among items</a:t>
            </a:r>
            <a:endParaRPr lang="ar-EG" sz="3200" b="1" u="sng" dirty="0">
              <a:solidFill>
                <a:srgbClr val="FF0000"/>
              </a:solidFill>
              <a:effectLst>
                <a:outerShdw blurRad="38100" dist="38100" dir="2700000" algn="tl">
                  <a:srgbClr val="000000">
                    <a:alpha val="43137"/>
                  </a:srgbClr>
                </a:outerShdw>
              </a:effectLst>
            </a:endParaRPr>
          </a:p>
        </p:txBody>
      </p:sp>
      <p:sp>
        <p:nvSpPr>
          <p:cNvPr id="6" name="Content Placeholder 5">
            <a:extLst>
              <a:ext uri="{FF2B5EF4-FFF2-40B4-BE49-F238E27FC236}">
                <a16:creationId xmlns:a16="http://schemas.microsoft.com/office/drawing/2014/main" id="{F8DD03B7-B038-44D6-A559-51E722C7622D}"/>
              </a:ext>
            </a:extLst>
          </p:cNvPr>
          <p:cNvSpPr>
            <a:spLocks noGrp="1"/>
          </p:cNvSpPr>
          <p:nvPr>
            <p:ph idx="1"/>
          </p:nvPr>
        </p:nvSpPr>
        <p:spPr>
          <a:xfrm>
            <a:off x="0" y="520700"/>
            <a:ext cx="12192000" cy="5637213"/>
          </a:xfrm>
        </p:spPr>
        <p:txBody>
          <a:bodyPr>
            <a:normAutofit/>
          </a:bodyPr>
          <a:lstStyle/>
          <a:p>
            <a:endParaRPr lang="en-US" sz="2400" dirty="0"/>
          </a:p>
          <a:p>
            <a:r>
              <a:rPr lang="en-US" sz="2400" dirty="0"/>
              <a:t>The metric we will use to </a:t>
            </a:r>
            <a:r>
              <a:rPr lang="en-US" sz="2400" b="1" dirty="0"/>
              <a:t>measure similarity</a:t>
            </a:r>
            <a:r>
              <a:rPr lang="en-US" sz="2400" dirty="0"/>
              <a:t> among items is called </a:t>
            </a:r>
            <a:r>
              <a:rPr lang="en-US" sz="2400" b="1" dirty="0"/>
              <a:t>the Jaccard similarity</a:t>
            </a:r>
            <a:r>
              <a:rPr lang="en-US" sz="2400" dirty="0"/>
              <a:t>. </a:t>
            </a:r>
          </a:p>
          <a:p>
            <a:pPr marL="0" indent="0">
              <a:buNone/>
            </a:pPr>
            <a:endParaRPr lang="en-US" dirty="0"/>
          </a:p>
          <a:p>
            <a:r>
              <a:rPr lang="en-US" sz="2200" b="1" dirty="0"/>
              <a:t>The ratio of attributes that two items have in common</a:t>
            </a:r>
            <a:endParaRPr lang="en-US" sz="2200" dirty="0"/>
          </a:p>
          <a:p>
            <a:pPr marL="0" indent="0">
              <a:buNone/>
            </a:pPr>
            <a:r>
              <a:rPr lang="en-US" sz="2200" dirty="0"/>
              <a:t>divided by the total number of their combined attributes. </a:t>
            </a:r>
          </a:p>
          <a:p>
            <a:pPr marL="0" indent="0">
              <a:buNone/>
            </a:pPr>
            <a:endParaRPr lang="en-US" sz="2200" dirty="0"/>
          </a:p>
          <a:p>
            <a:r>
              <a:rPr lang="en-US" sz="2200" dirty="0"/>
              <a:t>It will always be between 0 and 1 </a:t>
            </a:r>
          </a:p>
          <a:p>
            <a:pPr marL="0" indent="0">
              <a:buNone/>
            </a:pPr>
            <a:r>
              <a:rPr lang="en-US" sz="2200" dirty="0"/>
              <a:t>and the more attributes the two items have in common, </a:t>
            </a:r>
          </a:p>
          <a:p>
            <a:pPr marL="0" indent="0">
              <a:buNone/>
            </a:pPr>
            <a:r>
              <a:rPr lang="en-US" sz="2200" dirty="0"/>
              <a:t>the higher the score. </a:t>
            </a:r>
          </a:p>
          <a:p>
            <a:pPr marL="0" indent="0">
              <a:buNone/>
            </a:pPr>
            <a:r>
              <a:rPr lang="en-US" sz="2000" dirty="0"/>
              <a:t>It calculates the similarity between </a:t>
            </a:r>
            <a:r>
              <a:rPr lang="en-US" sz="2000" b="1" dirty="0"/>
              <a:t>two items at ones</a:t>
            </a:r>
            <a:r>
              <a:rPr lang="en-US" sz="2000" dirty="0"/>
              <a:t>,</a:t>
            </a:r>
          </a:p>
          <a:p>
            <a:pPr marL="0" indent="0">
              <a:buNone/>
            </a:pPr>
            <a:r>
              <a:rPr lang="en-US" sz="2000" dirty="0"/>
              <a:t>But to calculate all similarities at once.</a:t>
            </a:r>
          </a:p>
          <a:p>
            <a:pPr marL="0" indent="0">
              <a:buNone/>
            </a:pPr>
            <a:r>
              <a:rPr lang="en-US" sz="2000" dirty="0"/>
              <a:t>you can use pairwise distance from </a:t>
            </a:r>
            <a:r>
              <a:rPr lang="en-US" sz="2000" dirty="0" err="1"/>
              <a:t>scipy</a:t>
            </a:r>
            <a:r>
              <a:rPr lang="en-US" sz="2000" dirty="0"/>
              <a:t>.</a:t>
            </a:r>
          </a:p>
        </p:txBody>
      </p:sp>
      <p:pic>
        <p:nvPicPr>
          <p:cNvPr id="9" name="Picture 8">
            <a:extLst>
              <a:ext uri="{FF2B5EF4-FFF2-40B4-BE49-F238E27FC236}">
                <a16:creationId xmlns:a16="http://schemas.microsoft.com/office/drawing/2014/main" id="{170C6986-CFA2-46FD-9F1E-8C666A2DB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412" y="1843088"/>
            <a:ext cx="5462587" cy="4314825"/>
          </a:xfrm>
          <a:prstGeom prst="rect">
            <a:avLst/>
          </a:prstGeom>
        </p:spPr>
      </p:pic>
    </p:spTree>
    <p:extLst>
      <p:ext uri="{BB962C8B-B14F-4D97-AF65-F5344CB8AC3E}">
        <p14:creationId xmlns:p14="http://schemas.microsoft.com/office/powerpoint/2010/main" val="255048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6F85-37E2-45C3-A747-860B982AF5E6}"/>
              </a:ext>
            </a:extLst>
          </p:cNvPr>
          <p:cNvSpPr>
            <a:spLocks noGrp="1"/>
          </p:cNvSpPr>
          <p:nvPr>
            <p:ph type="title"/>
          </p:nvPr>
        </p:nvSpPr>
        <p:spPr>
          <a:xfrm>
            <a:off x="3810000" y="17463"/>
            <a:ext cx="4191000" cy="454025"/>
          </a:xfrm>
        </p:spPr>
        <p:txBody>
          <a:bodyPr>
            <a:normAutofit fontScale="90000"/>
          </a:bodyPr>
          <a:lstStyle/>
          <a:p>
            <a:pPr algn="ctr"/>
            <a:r>
              <a:rPr lang="en-US" sz="3200" b="1" i="1" u="sng" dirty="0">
                <a:solidFill>
                  <a:srgbClr val="FF0000"/>
                </a:solidFill>
                <a:effectLst>
                  <a:outerShdw blurRad="38100" dist="38100" dir="2700000" algn="tl">
                    <a:srgbClr val="000000">
                      <a:alpha val="43137"/>
                    </a:srgbClr>
                  </a:outerShdw>
                </a:effectLst>
              </a:rPr>
              <a:t>Text-based similarities</a:t>
            </a:r>
            <a:endParaRPr lang="ar-EG" sz="3200"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EF93F83-C0B3-4E8F-85AA-A79B5D361139}"/>
              </a:ext>
            </a:extLst>
          </p:cNvPr>
          <p:cNvSpPr>
            <a:spLocks noGrp="1"/>
          </p:cNvSpPr>
          <p:nvPr>
            <p:ph idx="1"/>
          </p:nvPr>
        </p:nvSpPr>
        <p:spPr>
          <a:xfrm>
            <a:off x="271463" y="471488"/>
            <a:ext cx="11920537" cy="6369049"/>
          </a:xfrm>
        </p:spPr>
        <p:txBody>
          <a:bodyPr>
            <a:normAutofit/>
          </a:bodyPr>
          <a:lstStyle/>
          <a:p>
            <a:r>
              <a:rPr lang="en-US" sz="2200" dirty="0"/>
              <a:t>We can use Text-based similarity when</a:t>
            </a:r>
            <a:r>
              <a:rPr lang="en-US" sz="2200" b="1" dirty="0"/>
              <a:t> descriptive information is  available</a:t>
            </a:r>
            <a:r>
              <a:rPr lang="en-US" sz="2200" dirty="0"/>
              <a:t>. Working without clear attributes</a:t>
            </a:r>
          </a:p>
          <a:p>
            <a:r>
              <a:rPr lang="en-US" sz="2200" dirty="0"/>
              <a:t>Unfortunately, in the real world, this is often not the case as attribute labels such as book genres might not be available. </a:t>
            </a:r>
          </a:p>
          <a:p>
            <a:r>
              <a:rPr lang="en-US" sz="2200" dirty="0"/>
              <a:t>if there is text tied to an item then we may still be in luck. This could be a plot summary, an item description, or even the contents of a book itself. </a:t>
            </a:r>
          </a:p>
          <a:p>
            <a:r>
              <a:rPr lang="en-US" sz="2200" dirty="0"/>
              <a:t>For this kind of data, we use </a:t>
            </a:r>
            <a:r>
              <a:rPr lang="en-US" sz="2200" b="1" dirty="0"/>
              <a:t>Term Frequency Inverse Document Frequency </a:t>
            </a:r>
            <a:r>
              <a:rPr lang="en-US" sz="2200" dirty="0"/>
              <a:t>or </a:t>
            </a:r>
            <a:r>
              <a:rPr lang="en-US" sz="2200" b="1" dirty="0"/>
              <a:t>TF-IDF</a:t>
            </a:r>
            <a:r>
              <a:rPr lang="en-US" sz="2200" dirty="0"/>
              <a:t> to transform the text into something usable. </a:t>
            </a:r>
            <a:endParaRPr lang="en-US" sz="2200" b="1" dirty="0"/>
          </a:p>
          <a:p>
            <a:endParaRPr lang="en-US" sz="2200" dirty="0"/>
          </a:p>
          <a:p>
            <a:endParaRPr lang="en-US" sz="2200" dirty="0"/>
          </a:p>
          <a:p>
            <a:endParaRPr lang="en-US" sz="2200" dirty="0"/>
          </a:p>
          <a:p>
            <a:endParaRPr lang="en-US" sz="2200" dirty="0"/>
          </a:p>
          <a:p>
            <a:endParaRPr lang="en-US" sz="2200" dirty="0"/>
          </a:p>
          <a:p>
            <a:r>
              <a:rPr lang="en-US" sz="2000" dirty="0"/>
              <a:t>TF-IDF divides the number of times a word occurs in a document by a measure of what proportion of all the documents a word occurs in. This has the effect of reducing the value of common words while increasing the weight of words that do not occur in many documents.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ar-EG" dirty="0"/>
          </a:p>
        </p:txBody>
      </p:sp>
      <p:pic>
        <p:nvPicPr>
          <p:cNvPr id="1030" name="Picture 6">
            <a:extLst>
              <a:ext uri="{FF2B5EF4-FFF2-40B4-BE49-F238E27FC236}">
                <a16:creationId xmlns:a16="http://schemas.microsoft.com/office/drawing/2014/main" id="{28BADF9C-17E5-4779-A494-4600AB5B4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263" y="3429000"/>
            <a:ext cx="7229475" cy="182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33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E9BCF-B7C1-40A9-8D40-CED92086D976}"/>
              </a:ext>
            </a:extLst>
          </p:cNvPr>
          <p:cNvSpPr>
            <a:spLocks noGrp="1"/>
          </p:cNvSpPr>
          <p:nvPr>
            <p:ph idx="1"/>
          </p:nvPr>
        </p:nvSpPr>
        <p:spPr>
          <a:xfrm>
            <a:off x="838200" y="314325"/>
            <a:ext cx="10515600" cy="5862638"/>
          </a:xfrm>
        </p:spPr>
        <p:txBody>
          <a:bodyPr/>
          <a:lstStyle/>
          <a:p>
            <a:r>
              <a:rPr lang="en-US" sz="2200" b="1" dirty="0"/>
              <a:t>Cosine similarity</a:t>
            </a:r>
          </a:p>
          <a:p>
            <a:pPr marL="0" indent="0">
              <a:buNone/>
            </a:pPr>
            <a:r>
              <a:rPr lang="en-US" sz="2200" dirty="0"/>
              <a:t>It's the measure of the angle between two documents in the high dimensional metric space as seen on this two-dimensional example.</a:t>
            </a:r>
          </a:p>
          <a:p>
            <a:pPr marL="0" indent="0">
              <a:buNone/>
            </a:pPr>
            <a:endParaRPr lang="en-US" sz="2200" dirty="0"/>
          </a:p>
          <a:p>
            <a:endParaRPr lang="en-US" dirty="0"/>
          </a:p>
          <a:p>
            <a:r>
              <a:rPr lang="en-US" sz="2000" dirty="0"/>
              <a:t> All values are between 0 and 1 </a:t>
            </a:r>
          </a:p>
          <a:p>
            <a:pPr marL="0" indent="0">
              <a:buNone/>
            </a:pPr>
            <a:r>
              <a:rPr lang="en-US" sz="2000" dirty="0"/>
              <a:t>where 1 is an exact match. </a:t>
            </a:r>
            <a:endParaRPr lang="ar-EG" sz="2000" dirty="0"/>
          </a:p>
        </p:txBody>
      </p:sp>
      <p:pic>
        <p:nvPicPr>
          <p:cNvPr id="5" name="Picture 4">
            <a:extLst>
              <a:ext uri="{FF2B5EF4-FFF2-40B4-BE49-F238E27FC236}">
                <a16:creationId xmlns:a16="http://schemas.microsoft.com/office/drawing/2014/main" id="{73A7FB26-ED8F-4A9B-A709-CF09D38BC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088" y="2595563"/>
            <a:ext cx="5643561" cy="3581400"/>
          </a:xfrm>
          <a:prstGeom prst="rect">
            <a:avLst/>
          </a:prstGeom>
        </p:spPr>
      </p:pic>
    </p:spTree>
    <p:extLst>
      <p:ext uri="{BB962C8B-B14F-4D97-AF65-F5344CB8AC3E}">
        <p14:creationId xmlns:p14="http://schemas.microsoft.com/office/powerpoint/2010/main" val="132173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6263-C49A-49AF-932E-1A54AB82204D}"/>
              </a:ext>
            </a:extLst>
          </p:cNvPr>
          <p:cNvSpPr>
            <a:spLocks noGrp="1"/>
          </p:cNvSpPr>
          <p:nvPr>
            <p:ph type="title"/>
          </p:nvPr>
        </p:nvSpPr>
        <p:spPr>
          <a:xfrm>
            <a:off x="2743200" y="1"/>
            <a:ext cx="6705600" cy="681036"/>
          </a:xfrm>
        </p:spPr>
        <p:txBody>
          <a:bodyPr>
            <a:normAutofit/>
          </a:bodyPr>
          <a:lstStyle/>
          <a:p>
            <a:pPr algn="ctr"/>
            <a:r>
              <a:rPr lang="en-US" sz="3600" b="1" i="1" u="sng" dirty="0">
                <a:solidFill>
                  <a:srgbClr val="FF0000"/>
                </a:solidFill>
                <a:effectLst>
                  <a:outerShdw blurRad="38100" dist="38100" dir="2700000" algn="tl">
                    <a:srgbClr val="000000">
                      <a:alpha val="43137"/>
                    </a:srgbClr>
                  </a:outerShdw>
                </a:effectLst>
              </a:rPr>
              <a:t>How do we build a user-profile ?</a:t>
            </a:r>
            <a:endParaRPr lang="ar-EG" sz="36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CDD91D1-7D6C-464D-878A-DDD6F4DFE600}"/>
              </a:ext>
            </a:extLst>
          </p:cNvPr>
          <p:cNvSpPr>
            <a:spLocks noGrp="1"/>
          </p:cNvSpPr>
          <p:nvPr>
            <p:ph idx="1"/>
          </p:nvPr>
        </p:nvSpPr>
        <p:spPr>
          <a:xfrm>
            <a:off x="0" y="1119115"/>
            <a:ext cx="12192000" cy="4517409"/>
          </a:xfrm>
        </p:spPr>
        <p:txBody>
          <a:bodyPr>
            <a:normAutofit/>
          </a:bodyPr>
          <a:lstStyle/>
          <a:p>
            <a:pPr marL="0" indent="0">
              <a:buNone/>
            </a:pPr>
            <a:r>
              <a:rPr lang="en-US" sz="2200" dirty="0"/>
              <a:t>The user's profile revolves around that </a:t>
            </a:r>
            <a:r>
              <a:rPr lang="en-US" sz="2200" b="1" dirty="0"/>
              <a:t>user's preferences and tastes</a:t>
            </a:r>
            <a:r>
              <a:rPr lang="en-US" sz="2200" dirty="0"/>
              <a:t>. It is shaped based on user ratings, including the number of times that user has clicked on different items or perhaps even liked those items.</a:t>
            </a:r>
          </a:p>
          <a:p>
            <a:pPr marL="457200" indent="-457200">
              <a:buFont typeface="+mj-lt"/>
              <a:buAutoNum type="arabicPeriod"/>
            </a:pPr>
            <a:r>
              <a:rPr lang="en-US" sz="2200" dirty="0"/>
              <a:t>create a </a:t>
            </a:r>
            <a:r>
              <a:rPr lang="en-US" sz="2200" b="1" i="1" dirty="0"/>
              <a:t>vector</a:t>
            </a:r>
            <a:r>
              <a:rPr lang="en-US" sz="2200" i="1" dirty="0"/>
              <a:t> of </a:t>
            </a:r>
            <a:r>
              <a:rPr lang="en-US" sz="2200" b="1" i="1" dirty="0"/>
              <a:t>user's ratings</a:t>
            </a:r>
            <a:r>
              <a:rPr lang="en-US" sz="2200" dirty="0"/>
              <a:t> for the movies that they have already watched.</a:t>
            </a:r>
          </a:p>
          <a:p>
            <a:pPr marL="457200" indent="-457200">
              <a:buFont typeface="+mj-lt"/>
              <a:buAutoNum type="arabicPeriod"/>
            </a:pPr>
            <a:r>
              <a:rPr lang="en-US" sz="2200" dirty="0"/>
              <a:t>encode the movies, </a:t>
            </a:r>
            <a:r>
              <a:rPr lang="en-US" sz="2000" b="1" dirty="0"/>
              <a:t>Vectorizing the attributes</a:t>
            </a:r>
            <a:endParaRPr lang="en-US" sz="2200" b="1" dirty="0"/>
          </a:p>
          <a:p>
            <a:pPr marL="457200" indent="-457200">
              <a:buFont typeface="+mj-lt"/>
              <a:buAutoNum type="arabicPeriod"/>
            </a:pPr>
            <a:r>
              <a:rPr lang="en-US" sz="2200" dirty="0"/>
              <a:t>multiply </a:t>
            </a:r>
            <a:r>
              <a:rPr lang="en-US" sz="2200" b="1" dirty="0"/>
              <a:t>these two matrices</a:t>
            </a:r>
            <a:r>
              <a:rPr lang="en-US" sz="2200" dirty="0"/>
              <a:t> we can get the weighted feature set for the movies. This matrix is also called the Weighted Genre matrix and represents the interests of the user for each genre based on the movies that she's watched.</a:t>
            </a:r>
          </a:p>
          <a:p>
            <a:pPr marL="457200" indent="-457200">
              <a:buFont typeface="+mj-lt"/>
              <a:buAutoNum type="arabicPeriod"/>
            </a:pPr>
            <a:r>
              <a:rPr lang="en-US" sz="2200" dirty="0"/>
              <a:t>Now, we can </a:t>
            </a:r>
            <a:r>
              <a:rPr lang="en-US" sz="2200" b="1" dirty="0"/>
              <a:t>aggregate</a:t>
            </a:r>
            <a:r>
              <a:rPr lang="en-US" sz="2200" dirty="0"/>
              <a:t> the weighted genres.</a:t>
            </a:r>
          </a:p>
          <a:p>
            <a:pPr marL="457200" indent="-457200">
              <a:buFont typeface="+mj-lt"/>
              <a:buAutoNum type="arabicPeriod"/>
            </a:pPr>
            <a:r>
              <a:rPr lang="en-US" sz="2200" dirty="0"/>
              <a:t>then normalize them to find the user profile. </a:t>
            </a:r>
          </a:p>
          <a:p>
            <a:r>
              <a:rPr lang="en-US" sz="2200" dirty="0"/>
              <a:t>It clearly indicates what every user likes. We use this profile to figure out what movie is proper to recommend to this user.</a:t>
            </a:r>
            <a:endParaRPr lang="en-US" sz="2400" dirty="0"/>
          </a:p>
        </p:txBody>
      </p:sp>
    </p:spTree>
    <p:extLst>
      <p:ext uri="{BB962C8B-B14F-4D97-AF65-F5344CB8AC3E}">
        <p14:creationId xmlns:p14="http://schemas.microsoft.com/office/powerpoint/2010/main" val="268039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45DB0-E9DA-415B-8A47-3B19BC4FC9A7}"/>
              </a:ext>
            </a:extLst>
          </p:cNvPr>
          <p:cNvSpPr>
            <a:spLocks noGrp="1"/>
          </p:cNvSpPr>
          <p:nvPr>
            <p:ph idx="1"/>
          </p:nvPr>
        </p:nvSpPr>
        <p:spPr>
          <a:xfrm>
            <a:off x="838200" y="685800"/>
            <a:ext cx="10515600" cy="5491163"/>
          </a:xfrm>
        </p:spPr>
        <p:txBody>
          <a:bodyPr/>
          <a:lstStyle/>
          <a:p>
            <a:r>
              <a:rPr lang="en-US" sz="2200" dirty="0"/>
              <a:t>To choose one movie of the candidate movies to be recommended to the user.</a:t>
            </a:r>
          </a:p>
          <a:p>
            <a:pPr marL="457200" indent="-457200">
              <a:buFont typeface="+mj-lt"/>
              <a:buAutoNum type="arabicPeriod"/>
            </a:pPr>
            <a:r>
              <a:rPr lang="en-US" sz="2200" dirty="0"/>
              <a:t>simply multiply the </a:t>
            </a:r>
            <a:r>
              <a:rPr lang="en-US" sz="2200" b="1" dirty="0"/>
              <a:t>User</a:t>
            </a:r>
            <a:r>
              <a:rPr lang="en-US" sz="2200" dirty="0"/>
              <a:t> </a:t>
            </a:r>
            <a:r>
              <a:rPr lang="en-US" sz="2200" b="1" i="1" dirty="0"/>
              <a:t>Profile matrix</a:t>
            </a:r>
            <a:r>
              <a:rPr lang="en-US" sz="2200" dirty="0"/>
              <a:t> by the </a:t>
            </a:r>
            <a:r>
              <a:rPr lang="en-US" sz="2200" b="1" i="1" dirty="0"/>
              <a:t>candidate Movie Matrix</a:t>
            </a:r>
            <a:r>
              <a:rPr lang="en-US" sz="2200" dirty="0"/>
              <a:t>, which results in the Weighted Movies Matrix. It shows the weight of each genre with respect to the User Profile.</a:t>
            </a:r>
          </a:p>
          <a:p>
            <a:pPr marL="457200" indent="-457200">
              <a:buFont typeface="+mj-lt"/>
              <a:buAutoNum type="arabicPeriod"/>
            </a:pPr>
            <a:r>
              <a:rPr lang="en-US" sz="2200" dirty="0"/>
              <a:t>aggregate these weighted ratings, we get the user's possible interest level in these three movies.</a:t>
            </a:r>
          </a:p>
          <a:p>
            <a:endParaRPr lang="ar-EG" dirty="0"/>
          </a:p>
        </p:txBody>
      </p:sp>
    </p:spTree>
    <p:extLst>
      <p:ext uri="{BB962C8B-B14F-4D97-AF65-F5344CB8AC3E}">
        <p14:creationId xmlns:p14="http://schemas.microsoft.com/office/powerpoint/2010/main" val="428484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52B1DBE-0E39-446F-8F0F-CDD729F5E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226" y="1340678"/>
            <a:ext cx="10672762" cy="4445974"/>
          </a:xfrm>
        </p:spPr>
      </p:pic>
      <p:sp>
        <p:nvSpPr>
          <p:cNvPr id="10" name="Rectangle 9">
            <a:extLst>
              <a:ext uri="{FF2B5EF4-FFF2-40B4-BE49-F238E27FC236}">
                <a16:creationId xmlns:a16="http://schemas.microsoft.com/office/drawing/2014/main" id="{D563208B-8678-41D5-9C7F-182856256ED6}"/>
              </a:ext>
            </a:extLst>
          </p:cNvPr>
          <p:cNvSpPr/>
          <p:nvPr/>
        </p:nvSpPr>
        <p:spPr>
          <a:xfrm>
            <a:off x="2743200" y="448125"/>
            <a:ext cx="5817704" cy="892552"/>
          </a:xfrm>
          <a:prstGeom prst="rect">
            <a:avLst/>
          </a:prstGeom>
        </p:spPr>
        <p:txBody>
          <a:bodyPr wrap="square">
            <a:spAutoFit/>
          </a:bodyPr>
          <a:lstStyle/>
          <a:p>
            <a:pPr algn="ctr"/>
            <a:r>
              <a:rPr lang="en-US" sz="3200" b="1" i="1" u="sng" dirty="0">
                <a:effectLst>
                  <a:outerShdw blurRad="38100" dist="38100" dir="2700000" algn="tl">
                    <a:srgbClr val="000000">
                      <a:alpha val="43137"/>
                    </a:srgbClr>
                  </a:outerShdw>
                </a:effectLst>
              </a:rPr>
              <a:t>Content-based</a:t>
            </a:r>
          </a:p>
          <a:p>
            <a:pPr algn="r"/>
            <a:r>
              <a:rPr lang="en-US" sz="2000" dirty="0"/>
              <a:t>How to build a user-profile</a:t>
            </a:r>
            <a:r>
              <a:rPr lang="en-US" sz="2000" b="1" i="1" u="sng" dirty="0">
                <a:effectLst>
                  <a:outerShdw blurRad="38100" dist="38100" dir="2700000" algn="tl">
                    <a:srgbClr val="000000">
                      <a:alpha val="43137"/>
                    </a:srgbClr>
                  </a:outerShdw>
                </a:effectLst>
              </a:rPr>
              <a:t> </a:t>
            </a:r>
            <a:endParaRPr lang="ar-EG" sz="20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776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E42-86F5-4C11-80F8-6F532D9ACCE4}"/>
              </a:ext>
            </a:extLst>
          </p:cNvPr>
          <p:cNvSpPr>
            <a:spLocks noGrp="1"/>
          </p:cNvSpPr>
          <p:nvPr>
            <p:ph type="title"/>
          </p:nvPr>
        </p:nvSpPr>
        <p:spPr>
          <a:xfrm>
            <a:off x="3567112" y="174624"/>
            <a:ext cx="3919538" cy="506413"/>
          </a:xfrm>
        </p:spPr>
        <p:txBody>
          <a:bodyPr>
            <a:normAutofit fontScale="90000"/>
          </a:bodyPr>
          <a:lstStyle/>
          <a:p>
            <a:r>
              <a:rPr lang="en-US" sz="3200" b="1" i="1" u="sng" dirty="0">
                <a:effectLst>
                  <a:outerShdw blurRad="38100" dist="38100" dir="2700000" algn="tl">
                    <a:srgbClr val="000000">
                      <a:alpha val="43137"/>
                    </a:srgbClr>
                  </a:outerShdw>
                </a:effectLst>
              </a:rPr>
              <a:t>Content-based weakness </a:t>
            </a:r>
            <a:endParaRPr lang="ar-EG" sz="3200" b="1" i="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3CB5415-4319-45F9-ADA5-AED2515BD43C}"/>
              </a:ext>
            </a:extLst>
          </p:cNvPr>
          <p:cNvSpPr>
            <a:spLocks noGrp="1"/>
          </p:cNvSpPr>
          <p:nvPr>
            <p:ph idx="1"/>
          </p:nvPr>
        </p:nvSpPr>
        <p:spPr>
          <a:xfrm>
            <a:off x="838200" y="1085850"/>
            <a:ext cx="10515600" cy="5597526"/>
          </a:xfrm>
        </p:spPr>
        <p:txBody>
          <a:bodyPr>
            <a:normAutofit/>
          </a:bodyPr>
          <a:lstStyle/>
          <a:p>
            <a:r>
              <a:rPr lang="en-US" sz="2200" dirty="0"/>
              <a:t>New items or new users</a:t>
            </a:r>
          </a:p>
          <a:p>
            <a:r>
              <a:rPr lang="en-US" sz="2200" dirty="0"/>
              <a:t>In some cases, it doesn't work. For example, assume that we have a movie in the drama genre, which the user has never watch. So, this genre would not be in her profile. </a:t>
            </a:r>
            <a:endParaRPr lang="ar-EG" sz="2200" dirty="0"/>
          </a:p>
        </p:txBody>
      </p:sp>
      <p:pic>
        <p:nvPicPr>
          <p:cNvPr id="5" name="Picture 4">
            <a:extLst>
              <a:ext uri="{FF2B5EF4-FFF2-40B4-BE49-F238E27FC236}">
                <a16:creationId xmlns:a16="http://schemas.microsoft.com/office/drawing/2014/main" id="{9B4CEF21-3FB1-4DBB-9960-37483DF9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75" y="3214688"/>
            <a:ext cx="8782050" cy="3257550"/>
          </a:xfrm>
          <a:prstGeom prst="rect">
            <a:avLst/>
          </a:prstGeom>
        </p:spPr>
      </p:pic>
    </p:spTree>
    <p:extLst>
      <p:ext uri="{BB962C8B-B14F-4D97-AF65-F5344CB8AC3E}">
        <p14:creationId xmlns:p14="http://schemas.microsoft.com/office/powerpoint/2010/main" val="353910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BA6A-0C52-4206-845C-5D98B4E039F5}"/>
              </a:ext>
            </a:extLst>
          </p:cNvPr>
          <p:cNvSpPr>
            <a:spLocks noGrp="1"/>
          </p:cNvSpPr>
          <p:nvPr>
            <p:ph type="title"/>
          </p:nvPr>
        </p:nvSpPr>
        <p:spPr>
          <a:xfrm>
            <a:off x="838200" y="365125"/>
            <a:ext cx="10515600" cy="549275"/>
          </a:xfrm>
        </p:spPr>
        <p:txBody>
          <a:bodyPr>
            <a:normAutofit fontScale="90000"/>
          </a:bodyPr>
          <a:lstStyle/>
          <a:p>
            <a:pPr algn="ctr"/>
            <a:r>
              <a:rPr lang="en-US" sz="3600" b="1" i="1" u="sng" dirty="0">
                <a:solidFill>
                  <a:srgbClr val="FF0000"/>
                </a:solidFill>
                <a:effectLst>
                  <a:outerShdw blurRad="38100" dist="38100" dir="2700000" algn="tl">
                    <a:srgbClr val="000000">
                      <a:alpha val="43137"/>
                    </a:srgbClr>
                  </a:outerShdw>
                </a:effectLst>
              </a:rPr>
              <a:t>Introduction to recommendation engines.</a:t>
            </a:r>
            <a:endParaRPr lang="ar-EG" sz="36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F4E05B0-E77A-4A8F-BB99-5515CD7C71C7}"/>
              </a:ext>
            </a:extLst>
          </p:cNvPr>
          <p:cNvSpPr>
            <a:spLocks noGrp="1"/>
          </p:cNvSpPr>
          <p:nvPr>
            <p:ph idx="1"/>
          </p:nvPr>
        </p:nvSpPr>
        <p:spPr>
          <a:xfrm>
            <a:off x="838200" y="1328739"/>
            <a:ext cx="10515600" cy="3929062"/>
          </a:xfrm>
        </p:spPr>
        <p:txBody>
          <a:bodyPr>
            <a:normAutofit/>
          </a:bodyPr>
          <a:lstStyle/>
          <a:p>
            <a:r>
              <a:rPr lang="en-US" sz="2400" dirty="0"/>
              <a:t>Even though peoples’ tastes may vary, they generally follow </a:t>
            </a:r>
            <a:r>
              <a:rPr lang="en-US" sz="2400" b="1" dirty="0"/>
              <a:t>patterns</a:t>
            </a:r>
            <a:r>
              <a:rPr lang="en-US" sz="2400" dirty="0"/>
              <a:t>. people tend to like things in </a:t>
            </a:r>
            <a:r>
              <a:rPr lang="en-US" sz="2400" b="1" dirty="0"/>
              <a:t>the same category</a:t>
            </a:r>
            <a:r>
              <a:rPr lang="en-US" sz="2400" dirty="0"/>
              <a:t> or things that share </a:t>
            </a:r>
            <a:r>
              <a:rPr lang="en-US" sz="2400" b="1" dirty="0"/>
              <a:t>the same characteristics</a:t>
            </a:r>
            <a:r>
              <a:rPr lang="en-US" sz="2400" dirty="0"/>
              <a:t>. </a:t>
            </a:r>
          </a:p>
          <a:p>
            <a:r>
              <a:rPr lang="en-US" sz="2400" dirty="0"/>
              <a:t>People also tend to have </a:t>
            </a:r>
            <a:r>
              <a:rPr lang="en-US" sz="2400" b="1" dirty="0"/>
              <a:t>similar tastes</a:t>
            </a:r>
            <a:r>
              <a:rPr lang="en-US" sz="2400" dirty="0"/>
              <a:t> to those of the people they’re close to in their real lives.</a:t>
            </a:r>
          </a:p>
          <a:p>
            <a:r>
              <a:rPr lang="en-US" sz="2400" dirty="0"/>
              <a:t>Recommender systems try to capture these </a:t>
            </a:r>
            <a:r>
              <a:rPr lang="en-US" sz="2400" b="1" dirty="0"/>
              <a:t>patterns</a:t>
            </a:r>
            <a:r>
              <a:rPr lang="en-US" sz="2400" dirty="0"/>
              <a:t> and </a:t>
            </a:r>
            <a:r>
              <a:rPr lang="en-US" sz="2400" b="1" dirty="0"/>
              <a:t>similar behaviors</a:t>
            </a:r>
            <a:r>
              <a:rPr lang="en-US" sz="2400" dirty="0"/>
              <a:t>, to help predict what else the user might like.</a:t>
            </a:r>
          </a:p>
          <a:p>
            <a:pPr marL="0" indent="0">
              <a:buNone/>
            </a:pPr>
            <a:endParaRPr lang="ar-EG" dirty="0"/>
          </a:p>
        </p:txBody>
      </p:sp>
    </p:spTree>
    <p:extLst>
      <p:ext uri="{BB962C8B-B14F-4D97-AF65-F5344CB8AC3E}">
        <p14:creationId xmlns:p14="http://schemas.microsoft.com/office/powerpoint/2010/main" val="375189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5842-B267-40E8-B109-6FD978FB9A1C}"/>
              </a:ext>
            </a:extLst>
          </p:cNvPr>
          <p:cNvSpPr>
            <a:spLocks noGrp="1"/>
          </p:cNvSpPr>
          <p:nvPr>
            <p:ph type="title"/>
          </p:nvPr>
        </p:nvSpPr>
        <p:spPr>
          <a:xfrm>
            <a:off x="3767138" y="103187"/>
            <a:ext cx="3905250" cy="577850"/>
          </a:xfrm>
        </p:spPr>
        <p:txBody>
          <a:bodyPr>
            <a:normAutofit/>
          </a:bodyPr>
          <a:lstStyle/>
          <a:p>
            <a:r>
              <a:rPr lang="en-US" sz="3200" b="1" i="1" u="sng" dirty="0">
                <a:solidFill>
                  <a:srgbClr val="FF0000"/>
                </a:solidFill>
                <a:effectLst>
                  <a:outerShdw blurRad="38100" dist="38100" dir="2700000" algn="tl">
                    <a:srgbClr val="000000">
                      <a:alpha val="43137"/>
                    </a:srgbClr>
                  </a:outerShdw>
                </a:effectLst>
              </a:rPr>
              <a:t>Collaborative filtering</a:t>
            </a:r>
            <a:endParaRPr lang="ar-EG" sz="3200" dirty="0">
              <a:solidFill>
                <a:srgbClr val="FF0000"/>
              </a:solidFill>
            </a:endParaRPr>
          </a:p>
        </p:txBody>
      </p:sp>
      <p:sp>
        <p:nvSpPr>
          <p:cNvPr id="3" name="Content Placeholder 2">
            <a:extLst>
              <a:ext uri="{FF2B5EF4-FFF2-40B4-BE49-F238E27FC236}">
                <a16:creationId xmlns:a16="http://schemas.microsoft.com/office/drawing/2014/main" id="{0CBD21F5-B0EF-4C0B-99C5-AE20376C57DA}"/>
              </a:ext>
            </a:extLst>
          </p:cNvPr>
          <p:cNvSpPr>
            <a:spLocks noGrp="1"/>
          </p:cNvSpPr>
          <p:nvPr>
            <p:ph idx="1"/>
          </p:nvPr>
        </p:nvSpPr>
        <p:spPr>
          <a:xfrm>
            <a:off x="838200" y="928688"/>
            <a:ext cx="10515600" cy="5248275"/>
          </a:xfrm>
        </p:spPr>
        <p:txBody>
          <a:bodyPr>
            <a:normAutofit/>
          </a:bodyPr>
          <a:lstStyle/>
          <a:p>
            <a:r>
              <a:rPr lang="en-US" sz="2200" dirty="0"/>
              <a:t>Collaborative filtering is based on the fact that relationships exist between </a:t>
            </a:r>
            <a:r>
              <a:rPr lang="en-US" sz="2200" b="1" dirty="0"/>
              <a:t>products</a:t>
            </a:r>
            <a:r>
              <a:rPr lang="en-US" sz="2200" dirty="0"/>
              <a:t> and </a:t>
            </a:r>
            <a:r>
              <a:rPr lang="en-US" sz="2200" b="1" dirty="0"/>
              <a:t>people's interests</a:t>
            </a:r>
            <a:r>
              <a:rPr lang="en-US" sz="2200" dirty="0"/>
              <a:t>. </a:t>
            </a:r>
          </a:p>
          <a:p>
            <a:r>
              <a:rPr lang="en-US" sz="2200" dirty="0"/>
              <a:t>Many recommendation systems use collaborative filtering to find these relationships and to give an accurate recommendation of a product that the user might like or be interested in.</a:t>
            </a:r>
          </a:p>
          <a:p>
            <a:r>
              <a:rPr lang="en-US" sz="2200" dirty="0"/>
              <a:t>Collaborative filtering has basically two approaches: </a:t>
            </a:r>
          </a:p>
          <a:p>
            <a:pPr marL="457200" lvl="1" indent="0">
              <a:buNone/>
            </a:pPr>
            <a:r>
              <a:rPr lang="en-US" sz="2200" b="1" dirty="0"/>
              <a:t>user-based</a:t>
            </a:r>
            <a:r>
              <a:rPr lang="en-US" sz="2200" dirty="0"/>
              <a:t> and</a:t>
            </a:r>
            <a:r>
              <a:rPr lang="en-US" sz="2200" b="1" dirty="0"/>
              <a:t> item-based</a:t>
            </a:r>
            <a:r>
              <a:rPr lang="en-US" sz="2200" dirty="0"/>
              <a:t>. </a:t>
            </a:r>
          </a:p>
          <a:p>
            <a:r>
              <a:rPr lang="en-US" sz="2200" b="1" dirty="0"/>
              <a:t>User-based collaborative filtering</a:t>
            </a:r>
            <a:r>
              <a:rPr lang="en-US" sz="2200" dirty="0"/>
              <a:t> is based on the </a:t>
            </a:r>
            <a:r>
              <a:rPr lang="en-US" sz="2200" b="1" dirty="0"/>
              <a:t>user similarity or neighborhood </a:t>
            </a:r>
            <a:r>
              <a:rPr lang="en-US" sz="2200" dirty="0"/>
              <a:t>with whom he or she shares common preferences. </a:t>
            </a:r>
          </a:p>
          <a:p>
            <a:r>
              <a:rPr lang="en-US" sz="2200" b="1" dirty="0"/>
              <a:t>Item-based collaborative filtering</a:t>
            </a:r>
            <a:r>
              <a:rPr lang="en-US" sz="2200" dirty="0"/>
              <a:t> is based on </a:t>
            </a:r>
            <a:r>
              <a:rPr lang="en-US" sz="2200" b="1" dirty="0"/>
              <a:t>similarity among items, </a:t>
            </a:r>
            <a:r>
              <a:rPr lang="en-US" sz="2200" dirty="0"/>
              <a:t>but it’s not content-based similarity, it’s based on rating vectors consisting of received user ratings</a:t>
            </a:r>
          </a:p>
        </p:txBody>
      </p:sp>
    </p:spTree>
    <p:extLst>
      <p:ext uri="{BB962C8B-B14F-4D97-AF65-F5344CB8AC3E}">
        <p14:creationId xmlns:p14="http://schemas.microsoft.com/office/powerpoint/2010/main" val="504034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5470-E94D-4C64-A76B-BCDA0DB51294}"/>
              </a:ext>
            </a:extLst>
          </p:cNvPr>
          <p:cNvSpPr>
            <a:spLocks noGrp="1"/>
          </p:cNvSpPr>
          <p:nvPr>
            <p:ph type="title"/>
          </p:nvPr>
        </p:nvSpPr>
        <p:spPr>
          <a:xfrm>
            <a:off x="3024187" y="150814"/>
            <a:ext cx="5676900" cy="692150"/>
          </a:xfrm>
        </p:spPr>
        <p:txBody>
          <a:bodyPr>
            <a:normAutofit/>
          </a:bodyPr>
          <a:lstStyle/>
          <a:p>
            <a:r>
              <a:rPr lang="en-US" sz="3200" b="1" i="1" u="sng" dirty="0">
                <a:solidFill>
                  <a:srgbClr val="FF0000"/>
                </a:solidFill>
                <a:effectLst>
                  <a:outerShdw blurRad="38100" dist="38100" dir="2700000" algn="tl">
                    <a:srgbClr val="000000">
                      <a:alpha val="43137"/>
                    </a:srgbClr>
                  </a:outerShdw>
                </a:effectLst>
              </a:rPr>
              <a:t>user-based collaborative filtering</a:t>
            </a:r>
            <a:endParaRPr lang="ar-EG" sz="32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A0BC9E2-12CB-4CDD-8D46-1EED2B341E56}"/>
              </a:ext>
            </a:extLst>
          </p:cNvPr>
          <p:cNvSpPr>
            <a:spLocks noGrp="1"/>
          </p:cNvSpPr>
          <p:nvPr>
            <p:ph idx="1"/>
          </p:nvPr>
        </p:nvSpPr>
        <p:spPr>
          <a:xfrm>
            <a:off x="838200" y="842964"/>
            <a:ext cx="10515600" cy="5333999"/>
          </a:xfrm>
        </p:spPr>
        <p:txBody>
          <a:bodyPr>
            <a:normAutofit/>
          </a:bodyPr>
          <a:lstStyle/>
          <a:p>
            <a:r>
              <a:rPr lang="en-US" sz="2200" dirty="0"/>
              <a:t>The collaborative filtering engine </a:t>
            </a:r>
            <a:r>
              <a:rPr lang="en-US" sz="2200" b="1" dirty="0"/>
              <a:t>first looks for users who are similar</a:t>
            </a:r>
            <a:r>
              <a:rPr lang="en-US" sz="2200" dirty="0"/>
              <a:t>. this similarity is based on things like </a:t>
            </a:r>
            <a:r>
              <a:rPr lang="en-US" sz="2200" b="1" dirty="0"/>
              <a:t>history</a:t>
            </a:r>
            <a:r>
              <a:rPr lang="en-US" sz="2200" dirty="0"/>
              <a:t>, </a:t>
            </a:r>
            <a:r>
              <a:rPr lang="en-US" sz="2200" b="1" dirty="0"/>
              <a:t>preference</a:t>
            </a:r>
            <a:r>
              <a:rPr lang="en-US" sz="2200" dirty="0"/>
              <a:t>, and </a:t>
            </a:r>
            <a:r>
              <a:rPr lang="en-US" sz="2200" b="1" dirty="0"/>
              <a:t>choices</a:t>
            </a:r>
            <a:r>
              <a:rPr lang="en-US" sz="2200" dirty="0"/>
              <a:t> that users make when buying, watching, or enjoying something. </a:t>
            </a:r>
          </a:p>
          <a:p>
            <a:r>
              <a:rPr lang="en-US" sz="2200" dirty="0"/>
              <a:t>Movies that similar users have </a:t>
            </a:r>
            <a:r>
              <a:rPr lang="en-US" sz="2200" b="1" dirty="0"/>
              <a:t>rated highly</a:t>
            </a:r>
            <a:r>
              <a:rPr lang="en-US" sz="2200" dirty="0"/>
              <a:t>. Then it uses the ratings from these similar users to predict the possible ratings by the active user for a movie that the user had not previously watched. </a:t>
            </a:r>
          </a:p>
          <a:p>
            <a:r>
              <a:rPr lang="en-US" sz="2200" dirty="0"/>
              <a:t>For instance, if two users are </a:t>
            </a:r>
            <a:r>
              <a:rPr lang="en-US" sz="2200" b="1" dirty="0"/>
              <a:t>similar</a:t>
            </a:r>
            <a:r>
              <a:rPr lang="en-US" sz="2200" dirty="0"/>
              <a:t> or are </a:t>
            </a:r>
            <a:r>
              <a:rPr lang="en-US" sz="2200" b="1" dirty="0"/>
              <a:t>neighbors</a:t>
            </a:r>
            <a:r>
              <a:rPr lang="en-US" sz="2200" dirty="0"/>
              <a:t> in terms of their interested movies, we can recommend a movie to the active user that her neighbor has already seen.</a:t>
            </a:r>
          </a:p>
          <a:p>
            <a:endParaRPr lang="en-US" dirty="0"/>
          </a:p>
          <a:p>
            <a:endParaRPr lang="ar-EG" dirty="0"/>
          </a:p>
        </p:txBody>
      </p:sp>
      <p:pic>
        <p:nvPicPr>
          <p:cNvPr id="7" name="Picture 6">
            <a:extLst>
              <a:ext uri="{FF2B5EF4-FFF2-40B4-BE49-F238E27FC236}">
                <a16:creationId xmlns:a16="http://schemas.microsoft.com/office/drawing/2014/main" id="{2BE8AEC1-8E9E-46BD-A62D-EA026B5C82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8405" y="3697286"/>
            <a:ext cx="6748463" cy="3009900"/>
          </a:xfrm>
          <a:prstGeom prst="rect">
            <a:avLst/>
          </a:prstGeom>
          <a:noFill/>
          <a:ln>
            <a:noFill/>
          </a:ln>
        </p:spPr>
      </p:pic>
    </p:spTree>
    <p:extLst>
      <p:ext uri="{BB962C8B-B14F-4D97-AF65-F5344CB8AC3E}">
        <p14:creationId xmlns:p14="http://schemas.microsoft.com/office/powerpoint/2010/main" val="3406275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BA3B-AAE2-4BB7-BA34-D429CD1D312D}"/>
              </a:ext>
            </a:extLst>
          </p:cNvPr>
          <p:cNvSpPr>
            <a:spLocks noGrp="1"/>
          </p:cNvSpPr>
          <p:nvPr>
            <p:ph type="title"/>
          </p:nvPr>
        </p:nvSpPr>
        <p:spPr>
          <a:xfrm>
            <a:off x="2176462" y="0"/>
            <a:ext cx="7424738" cy="785812"/>
          </a:xfrm>
        </p:spPr>
        <p:txBody>
          <a:bodyPr>
            <a:normAutofit/>
          </a:bodyPr>
          <a:lstStyle/>
          <a:p>
            <a:r>
              <a:rPr lang="en-US" sz="3000" b="1" i="1" u="sng" dirty="0">
                <a:solidFill>
                  <a:srgbClr val="FF0000"/>
                </a:solidFill>
                <a:effectLst>
                  <a:outerShdw blurRad="38100" dist="38100" dir="2700000" algn="tl">
                    <a:srgbClr val="000000">
                      <a:alpha val="43137"/>
                    </a:srgbClr>
                  </a:outerShdw>
                </a:effectLst>
              </a:rPr>
              <a:t>how similar the active user is to the other users. </a:t>
            </a:r>
            <a:endParaRPr lang="ar-EG" sz="30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B4499B0-E234-4EA6-BD16-344445D45870}"/>
              </a:ext>
            </a:extLst>
          </p:cNvPr>
          <p:cNvSpPr>
            <a:spLocks noGrp="1"/>
          </p:cNvSpPr>
          <p:nvPr>
            <p:ph idx="1"/>
          </p:nvPr>
        </p:nvSpPr>
        <p:spPr>
          <a:xfrm>
            <a:off x="838200" y="1014413"/>
            <a:ext cx="10515600" cy="5162550"/>
          </a:xfrm>
        </p:spPr>
        <p:txBody>
          <a:bodyPr/>
          <a:lstStyle/>
          <a:p>
            <a:r>
              <a:rPr lang="en-US" sz="2200" dirty="0"/>
              <a:t>This can be done through several different </a:t>
            </a:r>
            <a:r>
              <a:rPr lang="en-US" sz="2200" b="1" dirty="0"/>
              <a:t>statistical</a:t>
            </a:r>
            <a:r>
              <a:rPr lang="en-US" sz="2200" dirty="0"/>
              <a:t> and </a:t>
            </a:r>
            <a:r>
              <a:rPr lang="en-US" sz="2200" b="1" dirty="0"/>
              <a:t>vectoral techniques</a:t>
            </a:r>
            <a:r>
              <a:rPr lang="en-US" sz="2200" dirty="0"/>
              <a:t> such as </a:t>
            </a:r>
            <a:r>
              <a:rPr lang="en-US" sz="2200" b="1" dirty="0"/>
              <a:t>distance or similarity measurements</a:t>
            </a:r>
            <a:r>
              <a:rPr lang="en-US" sz="2200" dirty="0"/>
              <a:t> including </a:t>
            </a:r>
            <a:r>
              <a:rPr lang="en-US" sz="2200" b="1" dirty="0"/>
              <a:t>Euclidean Distance, Pearson Correlation, Cosine Similarity</a:t>
            </a:r>
            <a:r>
              <a:rPr lang="en-US" sz="2200" dirty="0"/>
              <a:t>.</a:t>
            </a:r>
          </a:p>
          <a:p>
            <a:endParaRPr lang="en-US" sz="2200" dirty="0"/>
          </a:p>
          <a:p>
            <a:pPr marL="0" indent="0">
              <a:buNone/>
            </a:pPr>
            <a:endParaRPr lang="en-US" sz="2200" dirty="0"/>
          </a:p>
          <a:p>
            <a:endParaRPr lang="en-US" dirty="0"/>
          </a:p>
          <a:p>
            <a:pPr marL="0" indent="0">
              <a:buNone/>
            </a:pPr>
            <a:endParaRPr lang="ar-EG" dirty="0"/>
          </a:p>
        </p:txBody>
      </p:sp>
      <p:pic>
        <p:nvPicPr>
          <p:cNvPr id="5" name="Picture 4">
            <a:extLst>
              <a:ext uri="{FF2B5EF4-FFF2-40B4-BE49-F238E27FC236}">
                <a16:creationId xmlns:a16="http://schemas.microsoft.com/office/drawing/2014/main" id="{26393219-600B-4E65-A0F8-82D7D1DB7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824" y="2320119"/>
            <a:ext cx="4157626" cy="3856844"/>
          </a:xfrm>
          <a:prstGeom prst="rect">
            <a:avLst/>
          </a:prstGeom>
        </p:spPr>
      </p:pic>
      <p:pic>
        <p:nvPicPr>
          <p:cNvPr id="6" name="Content Placeholder 3">
            <a:extLst>
              <a:ext uri="{FF2B5EF4-FFF2-40B4-BE49-F238E27FC236}">
                <a16:creationId xmlns:a16="http://schemas.microsoft.com/office/drawing/2014/main" id="{9A6E8036-8DA0-4F6D-8761-B91A16B8E25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169550" y="2183642"/>
            <a:ext cx="4030247" cy="3993321"/>
          </a:xfrm>
          <a:prstGeom prst="rect">
            <a:avLst/>
          </a:prstGeom>
          <a:noFill/>
          <a:ln>
            <a:noFill/>
          </a:ln>
        </p:spPr>
      </p:pic>
    </p:spTree>
    <p:extLst>
      <p:ext uri="{BB962C8B-B14F-4D97-AF65-F5344CB8AC3E}">
        <p14:creationId xmlns:p14="http://schemas.microsoft.com/office/powerpoint/2010/main" val="1353727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0E0336-8BF9-41EA-AC28-94C750D04973}"/>
              </a:ext>
            </a:extLst>
          </p:cNvPr>
          <p:cNvSpPr>
            <a:spLocks noGrp="1"/>
          </p:cNvSpPr>
          <p:nvPr>
            <p:ph idx="1"/>
          </p:nvPr>
        </p:nvSpPr>
        <p:spPr>
          <a:xfrm>
            <a:off x="838200" y="414338"/>
            <a:ext cx="10515600" cy="5762625"/>
          </a:xfrm>
        </p:spPr>
        <p:txBody>
          <a:bodyPr>
            <a:normAutofit/>
          </a:bodyPr>
          <a:lstStyle/>
          <a:p>
            <a:r>
              <a:rPr lang="en-US" sz="2200" dirty="0"/>
              <a:t>The next step is to create a </a:t>
            </a:r>
            <a:r>
              <a:rPr lang="en-US" sz="2200" b="1" dirty="0"/>
              <a:t>weighted rating matrix</a:t>
            </a:r>
            <a:r>
              <a:rPr lang="en-US" sz="2200" dirty="0"/>
              <a:t> to calculate the possible opinion or rate  of the active user about our two target movies. This is achieved by </a:t>
            </a:r>
            <a:r>
              <a:rPr lang="en-US" sz="2200" b="1" dirty="0"/>
              <a:t>multiplying the similarity weights to the user ratings</a:t>
            </a:r>
            <a:r>
              <a:rPr lang="en-US" sz="2200" dirty="0"/>
              <a:t>. </a:t>
            </a:r>
          </a:p>
          <a:p>
            <a:r>
              <a:rPr lang="en-US" sz="2200" dirty="0"/>
              <a:t>It results in a weighted ratings matrix, which represents the user's neighbors opinion about are two candidate movies for recommendation. In fact, it incorporates the behavior of other users and gives more weight to the ratings of those users who are more similar to the active user. Now, we can generate the recommendation matrix by aggregating all of the weighted rates. However, as three users rated the first potential movie and two users rated the second movie, we have to normalize the weighted rating values. We do this by dividing it by the sum of the similarity index for users. The result is the potential rating that our active user will give to these movies based on her similarity to other users. It is obvious that we can use it to rank the movies for providing recommendation to our active user.</a:t>
            </a:r>
          </a:p>
          <a:p>
            <a:endParaRPr lang="ar-EG" dirty="0"/>
          </a:p>
        </p:txBody>
      </p:sp>
    </p:spTree>
    <p:extLst>
      <p:ext uri="{BB962C8B-B14F-4D97-AF65-F5344CB8AC3E}">
        <p14:creationId xmlns:p14="http://schemas.microsoft.com/office/powerpoint/2010/main" val="1426664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812F050-B542-4741-AB31-C5CDFC042F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086" y="1280160"/>
            <a:ext cx="6257171" cy="4896803"/>
          </a:xfrm>
        </p:spPr>
      </p:pic>
      <p:sp>
        <p:nvSpPr>
          <p:cNvPr id="10" name="Rectangle 9">
            <a:extLst>
              <a:ext uri="{FF2B5EF4-FFF2-40B4-BE49-F238E27FC236}">
                <a16:creationId xmlns:a16="http://schemas.microsoft.com/office/drawing/2014/main" id="{374DCD1E-51E7-43F5-A5E6-10A907E44F83}"/>
              </a:ext>
            </a:extLst>
          </p:cNvPr>
          <p:cNvSpPr/>
          <p:nvPr/>
        </p:nvSpPr>
        <p:spPr>
          <a:xfrm>
            <a:off x="2650436" y="496371"/>
            <a:ext cx="5702822" cy="523220"/>
          </a:xfrm>
          <a:prstGeom prst="rect">
            <a:avLst/>
          </a:prstGeom>
        </p:spPr>
        <p:txBody>
          <a:bodyPr wrap="square">
            <a:spAutoFit/>
          </a:bodyPr>
          <a:lstStyle/>
          <a:p>
            <a:pPr algn="ctr"/>
            <a:r>
              <a:rPr lang="en-US" sz="2800" b="1" i="1" u="sng" dirty="0">
                <a:effectLst>
                  <a:outerShdw blurRad="38100" dist="38100" dir="2700000" algn="tl">
                    <a:srgbClr val="000000">
                      <a:alpha val="43137"/>
                    </a:srgbClr>
                  </a:outerShdw>
                </a:effectLst>
              </a:rPr>
              <a:t>Collaborative filtering</a:t>
            </a:r>
            <a:endParaRPr lang="ar-EG" sz="28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1084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15D1-C65C-4CE6-84BC-A4FDD298C3C7}"/>
              </a:ext>
            </a:extLst>
          </p:cNvPr>
          <p:cNvSpPr>
            <a:spLocks noGrp="1"/>
          </p:cNvSpPr>
          <p:nvPr>
            <p:ph type="title"/>
          </p:nvPr>
        </p:nvSpPr>
        <p:spPr>
          <a:xfrm>
            <a:off x="2867025" y="131762"/>
            <a:ext cx="6034088" cy="549275"/>
          </a:xfrm>
        </p:spPr>
        <p:txBody>
          <a:bodyPr>
            <a:normAutofit fontScale="90000"/>
          </a:bodyPr>
          <a:lstStyle/>
          <a:p>
            <a:r>
              <a:rPr lang="en-US" sz="3000" b="1" i="1" u="sng" dirty="0">
                <a:effectLst>
                  <a:outerShdw blurRad="38100" dist="38100" dir="2700000" algn="tl">
                    <a:srgbClr val="000000">
                      <a:alpha val="43137"/>
                    </a:srgbClr>
                  </a:outerShdw>
                </a:effectLst>
              </a:rPr>
              <a:t>Content-based Vs collaborative filtering </a:t>
            </a:r>
            <a:endParaRPr lang="ar-EG" sz="3000" b="1" i="1" u="sng"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761AE5FC-D7D4-42DF-95CB-5AA404C1C8FB}"/>
              </a:ext>
            </a:extLst>
          </p:cNvPr>
          <p:cNvSpPr>
            <a:spLocks noGrp="1"/>
          </p:cNvSpPr>
          <p:nvPr>
            <p:ph idx="1"/>
          </p:nvPr>
        </p:nvSpPr>
        <p:spPr>
          <a:xfrm>
            <a:off x="838200" y="800100"/>
            <a:ext cx="10515600" cy="5376863"/>
          </a:xfrm>
        </p:spPr>
        <p:txBody>
          <a:bodyPr>
            <a:normAutofit/>
          </a:bodyPr>
          <a:lstStyle/>
          <a:p>
            <a:r>
              <a:rPr lang="en-US" sz="2200" dirty="0"/>
              <a:t>The main difference between each, can be summed up by the type of </a:t>
            </a:r>
            <a:r>
              <a:rPr lang="en-US" sz="2200" b="1" dirty="0"/>
              <a:t>statement</a:t>
            </a:r>
            <a:r>
              <a:rPr lang="en-US" sz="2200" dirty="0"/>
              <a:t> that a consumer might make. The main paradigm of a Content-based recommendation system is driven by the statement: </a:t>
            </a:r>
            <a:r>
              <a:rPr lang="en-US" sz="2200" b="1" dirty="0"/>
              <a:t>“Show me more of the same of what I've liked before." </a:t>
            </a:r>
            <a:endParaRPr lang="en-US" sz="2200" dirty="0"/>
          </a:p>
          <a:p>
            <a:r>
              <a:rPr lang="en-US" sz="2200" dirty="0"/>
              <a:t>Collaborative filtering is based on a user saying, </a:t>
            </a:r>
            <a:r>
              <a:rPr lang="en-US" sz="2200" b="1" dirty="0"/>
              <a:t>“Tell me what's popular among my neighbors because I might like it too.” </a:t>
            </a:r>
            <a:r>
              <a:rPr lang="en-US" sz="2200" dirty="0"/>
              <a:t>Collaborative filtering techniques find similar groups of users, and provide recommendations based on similar tastes within that group. </a:t>
            </a:r>
          </a:p>
          <a:p>
            <a:endParaRPr lang="ar-EG" dirty="0"/>
          </a:p>
        </p:txBody>
      </p:sp>
      <p:pic>
        <p:nvPicPr>
          <p:cNvPr id="7" name="Picture 6">
            <a:extLst>
              <a:ext uri="{FF2B5EF4-FFF2-40B4-BE49-F238E27FC236}">
                <a16:creationId xmlns:a16="http://schemas.microsoft.com/office/drawing/2014/main" id="{A78943D3-279F-4B08-AC91-2C9AA9010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634" y="2976563"/>
            <a:ext cx="8751204" cy="3749675"/>
          </a:xfrm>
          <a:prstGeom prst="rect">
            <a:avLst/>
          </a:prstGeom>
        </p:spPr>
      </p:pic>
    </p:spTree>
    <p:extLst>
      <p:ext uri="{BB962C8B-B14F-4D97-AF65-F5344CB8AC3E}">
        <p14:creationId xmlns:p14="http://schemas.microsoft.com/office/powerpoint/2010/main" val="11322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7EDC74-C960-4176-9A45-2F20EC545E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4302" y="785813"/>
            <a:ext cx="7103396" cy="5391150"/>
          </a:xfrm>
        </p:spPr>
      </p:pic>
    </p:spTree>
    <p:extLst>
      <p:ext uri="{BB962C8B-B14F-4D97-AF65-F5344CB8AC3E}">
        <p14:creationId xmlns:p14="http://schemas.microsoft.com/office/powerpoint/2010/main" val="3919706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E3FA-0EA5-490C-8688-F72A26FDE504}"/>
              </a:ext>
            </a:extLst>
          </p:cNvPr>
          <p:cNvSpPr>
            <a:spLocks noGrp="1"/>
          </p:cNvSpPr>
          <p:nvPr>
            <p:ph type="title"/>
          </p:nvPr>
        </p:nvSpPr>
        <p:spPr>
          <a:xfrm>
            <a:off x="2781300" y="136526"/>
            <a:ext cx="5791200" cy="649288"/>
          </a:xfrm>
        </p:spPr>
        <p:txBody>
          <a:bodyPr>
            <a:normAutofit/>
          </a:bodyPr>
          <a:lstStyle/>
          <a:p>
            <a:r>
              <a:rPr lang="en-US" sz="3000" b="1" i="1" u="sng" dirty="0">
                <a:effectLst>
                  <a:outerShdw blurRad="38100" dist="38100" dir="2700000" algn="tl">
                    <a:srgbClr val="000000">
                      <a:alpha val="43137"/>
                    </a:srgbClr>
                  </a:outerShdw>
                </a:effectLst>
              </a:rPr>
              <a:t>Recommendation system challenges. </a:t>
            </a:r>
            <a:endParaRPr lang="ar-EG" sz="3000" b="1" i="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D8CEA83-C177-4EE6-8C41-891F00697BCA}"/>
              </a:ext>
            </a:extLst>
          </p:cNvPr>
          <p:cNvSpPr>
            <a:spLocks noGrp="1"/>
          </p:cNvSpPr>
          <p:nvPr>
            <p:ph idx="1"/>
          </p:nvPr>
        </p:nvSpPr>
        <p:spPr>
          <a:xfrm>
            <a:off x="838200" y="1057276"/>
            <a:ext cx="10515600" cy="5133975"/>
          </a:xfrm>
        </p:spPr>
        <p:txBody>
          <a:bodyPr>
            <a:normAutofit/>
          </a:bodyPr>
          <a:lstStyle/>
          <a:p>
            <a:r>
              <a:rPr lang="en-US" sz="2200" b="1" dirty="0"/>
              <a:t>Data sparsity</a:t>
            </a:r>
            <a:r>
              <a:rPr lang="en-US" sz="2200" dirty="0"/>
              <a:t> happens when you have a large data set of users who generally rate only a limited number of items. As mentioned, collaborative based recommenders can only predict scoring of an item if there are other users who have rated it. Due to sparsity, we might not have enough ratings in the user item dataset which makes it impossible to provide proper recommendations.</a:t>
            </a:r>
          </a:p>
          <a:p>
            <a:r>
              <a:rPr lang="en-US" sz="2200" b="1" dirty="0"/>
              <a:t>Cold start</a:t>
            </a:r>
            <a:r>
              <a:rPr lang="en-US" sz="2200" dirty="0"/>
              <a:t> refers to the difficulty the recommendation system has when there is a new user, and as such a profile doesn't exist for them yet. Cold start can also happen when we have a new item which has not received a rating.</a:t>
            </a:r>
          </a:p>
          <a:p>
            <a:r>
              <a:rPr lang="en-US" sz="2200" b="1" dirty="0"/>
              <a:t>Scalability</a:t>
            </a:r>
            <a:r>
              <a:rPr lang="en-US" sz="2200" dirty="0"/>
              <a:t>. As the number of users or items increases and the amount of data expands, collaborative filtering algorithms will begin to suffer drops in performance, simply due to growth and the similarity computation. There are some solutions for each of these challenges such as using hybrid-based recommender systems.</a:t>
            </a:r>
          </a:p>
          <a:p>
            <a:endParaRPr lang="ar-EG" dirty="0"/>
          </a:p>
        </p:txBody>
      </p:sp>
    </p:spTree>
    <p:extLst>
      <p:ext uri="{BB962C8B-B14F-4D97-AF65-F5344CB8AC3E}">
        <p14:creationId xmlns:p14="http://schemas.microsoft.com/office/powerpoint/2010/main" val="426498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33043-97FA-401C-95E5-E1E176910764}"/>
              </a:ext>
            </a:extLst>
          </p:cNvPr>
          <p:cNvSpPr>
            <a:spLocks noGrp="1"/>
          </p:cNvSpPr>
          <p:nvPr>
            <p:ph idx="1"/>
          </p:nvPr>
        </p:nvSpPr>
        <p:spPr>
          <a:xfrm>
            <a:off x="626166" y="596348"/>
            <a:ext cx="10515600" cy="5950226"/>
          </a:xfrm>
        </p:spPr>
        <p:txBody>
          <a:bodyPr>
            <a:normAutofit/>
          </a:bodyPr>
          <a:lstStyle/>
          <a:p>
            <a:r>
              <a:rPr lang="en-US" sz="2400" dirty="0"/>
              <a:t>Whether you realize it or not, recommendations drive so many of our decisions on a daily basis.</a:t>
            </a:r>
          </a:p>
          <a:p>
            <a:r>
              <a:rPr lang="en-US" sz="2400" dirty="0"/>
              <a:t>Obvious recommendations such as suggestions of new restaurants from friends, or a certain model of camera discussed in a blog, to less direct recommendations such as Netflix promoting shows you are likely to enjoy, or Amazon proposing other purchases that go well with what you are buying. </a:t>
            </a:r>
          </a:p>
          <a:p>
            <a:endParaRPr lang="en-US" dirty="0"/>
          </a:p>
          <a:p>
            <a:endParaRPr lang="en-US" dirty="0"/>
          </a:p>
        </p:txBody>
      </p:sp>
      <p:pic>
        <p:nvPicPr>
          <p:cNvPr id="7" name="Picture 6">
            <a:extLst>
              <a:ext uri="{FF2B5EF4-FFF2-40B4-BE49-F238E27FC236}">
                <a16:creationId xmlns:a16="http://schemas.microsoft.com/office/drawing/2014/main" id="{18DC35D4-C121-4513-8FFB-EC159FFC1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491" y="2915478"/>
            <a:ext cx="6076950" cy="3737113"/>
          </a:xfrm>
          <a:prstGeom prst="rect">
            <a:avLst/>
          </a:prstGeom>
        </p:spPr>
      </p:pic>
    </p:spTree>
    <p:extLst>
      <p:ext uri="{BB962C8B-B14F-4D97-AF65-F5344CB8AC3E}">
        <p14:creationId xmlns:p14="http://schemas.microsoft.com/office/powerpoint/2010/main" val="2303762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042B-B001-40E4-BDEB-5070C2E8BF32}"/>
              </a:ext>
            </a:extLst>
          </p:cNvPr>
          <p:cNvSpPr>
            <a:spLocks noGrp="1"/>
          </p:cNvSpPr>
          <p:nvPr>
            <p:ph type="title"/>
          </p:nvPr>
        </p:nvSpPr>
        <p:spPr>
          <a:xfrm>
            <a:off x="1609725" y="385764"/>
            <a:ext cx="8934450" cy="1057274"/>
          </a:xfrm>
        </p:spPr>
        <p:txBody>
          <a:bodyPr>
            <a:normAutofit/>
          </a:bodyPr>
          <a:lstStyle/>
          <a:p>
            <a:pPr algn="ctr"/>
            <a:r>
              <a:rPr lang="en-US" sz="3000" b="1" i="1" u="sng" dirty="0">
                <a:solidFill>
                  <a:srgbClr val="FF0000"/>
                </a:solidFill>
                <a:effectLst>
                  <a:outerShdw blurRad="38100" dist="38100" dir="2700000" algn="tl">
                    <a:srgbClr val="000000">
                      <a:alpha val="43137"/>
                    </a:srgbClr>
                  </a:outerShdw>
                </a:effectLst>
              </a:rPr>
              <a:t>The main benefits of using a recommendation system.</a:t>
            </a:r>
            <a:endParaRPr lang="ar-EG" sz="3000" b="1" i="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9B50180-6CC0-4B3C-88B1-AB0A223FE402}"/>
              </a:ext>
            </a:extLst>
          </p:cNvPr>
          <p:cNvSpPr>
            <a:spLocks noGrp="1"/>
          </p:cNvSpPr>
          <p:nvPr>
            <p:ph idx="1"/>
          </p:nvPr>
        </p:nvSpPr>
        <p:spPr>
          <a:xfrm>
            <a:off x="838200" y="1825625"/>
            <a:ext cx="10515600" cy="2817813"/>
          </a:xfrm>
        </p:spPr>
        <p:txBody>
          <a:bodyPr/>
          <a:lstStyle/>
          <a:p>
            <a:r>
              <a:rPr lang="en-US" dirty="0"/>
              <a:t>Users get a broader exposure to many different products they might be interested in. This exposure encourages users towards continual usage or purchase of their product. </a:t>
            </a:r>
          </a:p>
          <a:p>
            <a:r>
              <a:rPr lang="en-US" dirty="0"/>
              <a:t>Not only does this provide a better experience for the user but it benefits the service provider, as well, with increased potential revenue.</a:t>
            </a:r>
          </a:p>
          <a:p>
            <a:pPr marL="0" indent="0">
              <a:buNone/>
            </a:pPr>
            <a:endParaRPr lang="en-US" dirty="0"/>
          </a:p>
        </p:txBody>
      </p:sp>
    </p:spTree>
    <p:extLst>
      <p:ext uri="{BB962C8B-B14F-4D97-AF65-F5344CB8AC3E}">
        <p14:creationId xmlns:p14="http://schemas.microsoft.com/office/powerpoint/2010/main" val="257857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28FEBF-0100-47FA-983D-A24F37347B43}"/>
              </a:ext>
            </a:extLst>
          </p:cNvPr>
          <p:cNvSpPr>
            <a:spLocks noGrp="1"/>
          </p:cNvSpPr>
          <p:nvPr>
            <p:ph idx="1"/>
          </p:nvPr>
        </p:nvSpPr>
        <p:spPr>
          <a:xfrm>
            <a:off x="838200" y="702365"/>
            <a:ext cx="10515600" cy="5474598"/>
          </a:xfrm>
        </p:spPr>
        <p:txBody>
          <a:bodyPr>
            <a:normAutofit/>
          </a:bodyPr>
          <a:lstStyle/>
          <a:p>
            <a:r>
              <a:rPr lang="en-US" dirty="0"/>
              <a:t>There’re several approaches for recommendation system, such as </a:t>
            </a:r>
          </a:p>
          <a:p>
            <a:pPr lvl="2"/>
            <a:r>
              <a:rPr lang="en-US" sz="2400" dirty="0"/>
              <a:t>Content-based</a:t>
            </a:r>
          </a:p>
          <a:p>
            <a:pPr lvl="2"/>
            <a:r>
              <a:rPr lang="en-US" sz="2400" dirty="0"/>
              <a:t>Collaborative filtering </a:t>
            </a:r>
          </a:p>
          <a:p>
            <a:pPr lvl="2"/>
            <a:r>
              <a:rPr lang="en-US" sz="2400" dirty="0"/>
              <a:t>Session based </a:t>
            </a:r>
          </a:p>
          <a:p>
            <a:pPr lvl="2"/>
            <a:r>
              <a:rPr lang="en-US" sz="2400" dirty="0"/>
              <a:t>Reinforcement based </a:t>
            </a:r>
          </a:p>
          <a:p>
            <a:pPr lvl="2"/>
            <a:r>
              <a:rPr lang="en-US" sz="2400" dirty="0"/>
              <a:t>Multi-criteria</a:t>
            </a:r>
          </a:p>
          <a:p>
            <a:pPr lvl="2"/>
            <a:r>
              <a:rPr lang="en-US" sz="2400" dirty="0"/>
              <a:t>Risk-aware</a:t>
            </a:r>
          </a:p>
          <a:p>
            <a:pPr lvl="2"/>
            <a:r>
              <a:rPr lang="en-US" sz="2400" dirty="0"/>
              <a:t>Mobile recommender</a:t>
            </a:r>
          </a:p>
          <a:p>
            <a:pPr lvl="2"/>
            <a:r>
              <a:rPr lang="en-US" sz="2400" dirty="0"/>
              <a:t>Hybrid recommender</a:t>
            </a:r>
          </a:p>
          <a:p>
            <a:pPr marL="0" indent="0">
              <a:buNone/>
            </a:pPr>
            <a:endParaRPr lang="en-US" sz="2400" dirty="0"/>
          </a:p>
          <a:p>
            <a:pPr marL="0" indent="0">
              <a:buNone/>
            </a:pPr>
            <a:r>
              <a:rPr lang="en-US" sz="2400" dirty="0"/>
              <a:t>Visit </a:t>
            </a:r>
            <a:r>
              <a:rPr lang="en-US" sz="2400" b="1" i="1" u="sng" dirty="0">
                <a:effectLst>
                  <a:outerShdw blurRad="38100" dist="38100" dir="2700000" algn="tl">
                    <a:srgbClr val="000000">
                      <a:alpha val="43137"/>
                    </a:srgbClr>
                  </a:outerShdw>
                </a:effectLst>
              </a:rPr>
              <a:t>research gate</a:t>
            </a:r>
            <a:r>
              <a:rPr lang="en-US" sz="2400" dirty="0"/>
              <a:t> for more approaches.</a:t>
            </a:r>
            <a:r>
              <a:rPr lang="en-US" sz="1800" dirty="0"/>
              <a:t>	 </a:t>
            </a:r>
            <a:r>
              <a:rPr lang="en-US" sz="1800" dirty="0">
                <a:hlinkClick r:id="rId2"/>
              </a:rPr>
              <a:t>https://www.researchgate.net/search.Search.html?type=publication&amp;query=Recommendation%20systems</a:t>
            </a:r>
            <a:endParaRPr lang="en-US" sz="1800" dirty="0"/>
          </a:p>
          <a:p>
            <a:pPr marL="0" indent="0">
              <a:buNone/>
            </a:pPr>
            <a:endParaRPr lang="en-US" sz="1600" dirty="0"/>
          </a:p>
          <a:p>
            <a:endParaRPr lang="ar-EG" dirty="0"/>
          </a:p>
          <a:p>
            <a:pPr marL="0" indent="0">
              <a:buNone/>
            </a:pPr>
            <a:endParaRPr lang="ar-EG" dirty="0"/>
          </a:p>
        </p:txBody>
      </p:sp>
    </p:spTree>
    <p:extLst>
      <p:ext uri="{BB962C8B-B14F-4D97-AF65-F5344CB8AC3E}">
        <p14:creationId xmlns:p14="http://schemas.microsoft.com/office/powerpoint/2010/main" val="111124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BABB-2DB6-4B62-8C7F-CC24BDAB9EAD}"/>
              </a:ext>
            </a:extLst>
          </p:cNvPr>
          <p:cNvSpPr>
            <a:spLocks noGrp="1"/>
          </p:cNvSpPr>
          <p:nvPr>
            <p:ph type="title"/>
          </p:nvPr>
        </p:nvSpPr>
        <p:spPr>
          <a:xfrm>
            <a:off x="2724150" y="150812"/>
            <a:ext cx="6505575" cy="835025"/>
          </a:xfrm>
        </p:spPr>
        <p:txBody>
          <a:bodyPr>
            <a:normAutofit/>
          </a:bodyPr>
          <a:lstStyle/>
          <a:p>
            <a:pPr algn="ctr"/>
            <a:r>
              <a:rPr lang="en-US" sz="3600" b="1" i="1" u="sng" dirty="0">
                <a:effectLst>
                  <a:outerShdw blurRad="38100" dist="38100" dir="2700000" algn="tl">
                    <a:srgbClr val="000000">
                      <a:alpha val="43137"/>
                    </a:srgbClr>
                  </a:outerShdw>
                </a:effectLst>
              </a:rPr>
              <a:t>In this session, We will focus on… </a:t>
            </a:r>
            <a:endParaRPr lang="ar-EG" sz="3600" i="1" u="sng"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963EB282-A611-4C2E-B88B-A7F2A862591A}"/>
              </a:ext>
            </a:extLst>
          </p:cNvPr>
          <p:cNvGraphicFramePr>
            <a:graphicFrameLocks noGrp="1"/>
          </p:cNvGraphicFramePr>
          <p:nvPr>
            <p:ph idx="1"/>
            <p:extLst>
              <p:ext uri="{D42A27DB-BD31-4B8C-83A1-F6EECF244321}">
                <p14:modId xmlns:p14="http://schemas.microsoft.com/office/powerpoint/2010/main" val="3928209935"/>
              </p:ext>
            </p:extLst>
          </p:nvPr>
        </p:nvGraphicFramePr>
        <p:xfrm>
          <a:off x="927266" y="985837"/>
          <a:ext cx="10099342" cy="1006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DCFE6A6D-8EAC-4321-9BEF-5740F3BE62A2}"/>
              </a:ext>
            </a:extLst>
          </p:cNvPr>
          <p:cNvGrpSpPr/>
          <p:nvPr/>
        </p:nvGrpSpPr>
        <p:grpSpPr>
          <a:xfrm>
            <a:off x="1404570" y="3684413"/>
            <a:ext cx="3586365" cy="748246"/>
            <a:chOff x="6183874" y="1721182"/>
            <a:chExt cx="3915467" cy="1496491"/>
          </a:xfrm>
        </p:grpSpPr>
        <p:sp>
          <p:nvSpPr>
            <p:cNvPr id="7" name="Rectangle 6">
              <a:extLst>
                <a:ext uri="{FF2B5EF4-FFF2-40B4-BE49-F238E27FC236}">
                  <a16:creationId xmlns:a16="http://schemas.microsoft.com/office/drawing/2014/main" id="{A28F0A48-0517-487A-BF2A-7753B4A64DCD}"/>
                </a:ext>
              </a:extLst>
            </p:cNvPr>
            <p:cNvSpPr/>
            <p:nvPr/>
          </p:nvSpPr>
          <p:spPr>
            <a:xfrm>
              <a:off x="6183874" y="1721182"/>
              <a:ext cx="3915467" cy="14964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A5DC73F7-847E-40A0-B53C-7FA68360BD1B}"/>
                </a:ext>
              </a:extLst>
            </p:cNvPr>
            <p:cNvSpPr txBox="1"/>
            <p:nvPr/>
          </p:nvSpPr>
          <p:spPr>
            <a:xfrm>
              <a:off x="6183874" y="1721182"/>
              <a:ext cx="3915467" cy="14964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en-US" sz="2400" kern="1200" dirty="0"/>
                <a:t>Data collation</a:t>
              </a:r>
              <a:endParaRPr lang="ar-EG" sz="2400" kern="1200" dirty="0"/>
            </a:p>
          </p:txBody>
        </p:sp>
      </p:grpSp>
      <p:grpSp>
        <p:nvGrpSpPr>
          <p:cNvPr id="15" name="Group 14">
            <a:extLst>
              <a:ext uri="{FF2B5EF4-FFF2-40B4-BE49-F238E27FC236}">
                <a16:creationId xmlns:a16="http://schemas.microsoft.com/office/drawing/2014/main" id="{1AC1C997-A15C-45CF-BC3D-B968996B2D05}"/>
              </a:ext>
            </a:extLst>
          </p:cNvPr>
          <p:cNvGrpSpPr/>
          <p:nvPr/>
        </p:nvGrpSpPr>
        <p:grpSpPr>
          <a:xfrm>
            <a:off x="6933063" y="3684413"/>
            <a:ext cx="3749125" cy="748246"/>
            <a:chOff x="6279961" y="1762634"/>
            <a:chExt cx="3749125" cy="1317473"/>
          </a:xfrm>
        </p:grpSpPr>
        <p:sp>
          <p:nvSpPr>
            <p:cNvPr id="16" name="Rectangle 15">
              <a:extLst>
                <a:ext uri="{FF2B5EF4-FFF2-40B4-BE49-F238E27FC236}">
                  <a16:creationId xmlns:a16="http://schemas.microsoft.com/office/drawing/2014/main" id="{6A3A591C-0BF4-4B49-AE0E-159605B6CC57}"/>
                </a:ext>
              </a:extLst>
            </p:cNvPr>
            <p:cNvSpPr/>
            <p:nvPr/>
          </p:nvSpPr>
          <p:spPr>
            <a:xfrm>
              <a:off x="6279961" y="1762634"/>
              <a:ext cx="3749125" cy="131747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6CA7129C-F2A3-4C7D-BBF5-16CA71B0020F}"/>
                </a:ext>
              </a:extLst>
            </p:cNvPr>
            <p:cNvSpPr txBox="1"/>
            <p:nvPr/>
          </p:nvSpPr>
          <p:spPr>
            <a:xfrm>
              <a:off x="6279961" y="1762634"/>
              <a:ext cx="3749125" cy="13174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en-US" sz="2400" kern="1200" dirty="0"/>
                <a:t>Collaborative filtering</a:t>
              </a:r>
              <a:endParaRPr lang="ar-EG" sz="2400" kern="1200" dirty="0"/>
            </a:p>
          </p:txBody>
        </p:sp>
      </p:grpSp>
      <p:grpSp>
        <p:nvGrpSpPr>
          <p:cNvPr id="18" name="Group 17">
            <a:extLst>
              <a:ext uri="{FF2B5EF4-FFF2-40B4-BE49-F238E27FC236}">
                <a16:creationId xmlns:a16="http://schemas.microsoft.com/office/drawing/2014/main" id="{8FF8E76E-A3DA-4E52-ABA3-BA9D7AFABF66}"/>
              </a:ext>
            </a:extLst>
          </p:cNvPr>
          <p:cNvGrpSpPr/>
          <p:nvPr/>
        </p:nvGrpSpPr>
        <p:grpSpPr>
          <a:xfrm>
            <a:off x="1404570" y="2079352"/>
            <a:ext cx="3134578" cy="748246"/>
            <a:chOff x="1207780" y="0"/>
            <a:chExt cx="7188105" cy="987776"/>
          </a:xfrm>
        </p:grpSpPr>
        <p:sp>
          <p:nvSpPr>
            <p:cNvPr id="19" name="Rectangle 18">
              <a:extLst>
                <a:ext uri="{FF2B5EF4-FFF2-40B4-BE49-F238E27FC236}">
                  <a16:creationId xmlns:a16="http://schemas.microsoft.com/office/drawing/2014/main" id="{44EAB93C-6BC4-42C1-BF52-F2B47BB66636}"/>
                </a:ext>
              </a:extLst>
            </p:cNvPr>
            <p:cNvSpPr/>
            <p:nvPr/>
          </p:nvSpPr>
          <p:spPr>
            <a:xfrm>
              <a:off x="1207780" y="0"/>
              <a:ext cx="7188105" cy="98777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28C68DC0-9BDC-44C8-BF17-9E4F555D47B0}"/>
                </a:ext>
              </a:extLst>
            </p:cNvPr>
            <p:cNvSpPr txBox="1"/>
            <p:nvPr/>
          </p:nvSpPr>
          <p:spPr>
            <a:xfrm>
              <a:off x="1207780" y="0"/>
              <a:ext cx="7188105" cy="9877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en-US" sz="2400" kern="1200" dirty="0"/>
                <a:t>Non-personalized</a:t>
              </a:r>
              <a:endParaRPr lang="ar-EG" sz="2400" kern="1200" dirty="0"/>
            </a:p>
          </p:txBody>
        </p:sp>
      </p:grpSp>
      <p:grpSp>
        <p:nvGrpSpPr>
          <p:cNvPr id="21" name="Group 20">
            <a:extLst>
              <a:ext uri="{FF2B5EF4-FFF2-40B4-BE49-F238E27FC236}">
                <a16:creationId xmlns:a16="http://schemas.microsoft.com/office/drawing/2014/main" id="{7C1B64BC-6D61-4F95-828A-57DAD7F66161}"/>
              </a:ext>
            </a:extLst>
          </p:cNvPr>
          <p:cNvGrpSpPr/>
          <p:nvPr/>
        </p:nvGrpSpPr>
        <p:grpSpPr>
          <a:xfrm>
            <a:off x="6933063" y="1992574"/>
            <a:ext cx="3947405" cy="835024"/>
            <a:chOff x="3369140" y="57229"/>
            <a:chExt cx="6730201" cy="906819"/>
          </a:xfrm>
        </p:grpSpPr>
        <p:sp>
          <p:nvSpPr>
            <p:cNvPr id="22" name="Rectangle 21">
              <a:extLst>
                <a:ext uri="{FF2B5EF4-FFF2-40B4-BE49-F238E27FC236}">
                  <a16:creationId xmlns:a16="http://schemas.microsoft.com/office/drawing/2014/main" id="{13E8DFDB-7DBD-49DA-99C9-E7BB4491469F}"/>
                </a:ext>
              </a:extLst>
            </p:cNvPr>
            <p:cNvSpPr/>
            <p:nvPr/>
          </p:nvSpPr>
          <p:spPr>
            <a:xfrm>
              <a:off x="3369140" y="57229"/>
              <a:ext cx="6730201" cy="90681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F2F30A53-42F1-4EF3-832E-6D87A0E814E4}"/>
                </a:ext>
              </a:extLst>
            </p:cNvPr>
            <p:cNvSpPr txBox="1"/>
            <p:nvPr/>
          </p:nvSpPr>
          <p:spPr>
            <a:xfrm>
              <a:off x="3369140" y="57229"/>
              <a:ext cx="6730201" cy="906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en-US" sz="2400" kern="1200" dirty="0"/>
                <a:t>Content-based recommender</a:t>
              </a:r>
              <a:endParaRPr lang="ar-EG" sz="2400" kern="1200" dirty="0"/>
            </a:p>
          </p:txBody>
        </p:sp>
      </p:grpSp>
    </p:spTree>
    <p:extLst>
      <p:ext uri="{BB962C8B-B14F-4D97-AF65-F5344CB8AC3E}">
        <p14:creationId xmlns:p14="http://schemas.microsoft.com/office/powerpoint/2010/main" val="218181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DEE7-B324-49D7-93F2-E2B12BBA0D74}"/>
              </a:ext>
            </a:extLst>
          </p:cNvPr>
          <p:cNvSpPr>
            <a:spLocks noGrp="1"/>
          </p:cNvSpPr>
          <p:nvPr>
            <p:ph type="title"/>
          </p:nvPr>
        </p:nvSpPr>
        <p:spPr>
          <a:xfrm>
            <a:off x="1628628" y="0"/>
            <a:ext cx="8213035" cy="549275"/>
          </a:xfrm>
        </p:spPr>
        <p:txBody>
          <a:bodyPr>
            <a:normAutofit/>
          </a:bodyPr>
          <a:lstStyle/>
          <a:p>
            <a:pPr algn="ctr"/>
            <a:r>
              <a:rPr lang="en-US" sz="3200" b="1" i="1" u="sng" dirty="0">
                <a:solidFill>
                  <a:srgbClr val="FF0000"/>
                </a:solidFill>
                <a:effectLst>
                  <a:outerShdw blurRad="38100" dist="38100" dir="2700000" algn="tl">
                    <a:srgbClr val="000000">
                      <a:alpha val="43137"/>
                    </a:srgbClr>
                  </a:outerShdw>
                </a:effectLst>
              </a:rPr>
              <a:t>Implicit vs. explicit data collation </a:t>
            </a:r>
            <a:endParaRPr lang="ar-EG" sz="3200" i="1" u="sng" dirty="0">
              <a:solidFill>
                <a:srgbClr val="FF0000"/>
              </a:solidFill>
              <a:effectLst>
                <a:outerShdw blurRad="38100" dist="38100" dir="2700000" algn="tl">
                  <a:srgbClr val="000000">
                    <a:alpha val="43137"/>
                  </a:srgbClr>
                </a:outerShdw>
              </a:effectLst>
            </a:endParaRPr>
          </a:p>
        </p:txBody>
      </p:sp>
      <p:graphicFrame>
        <p:nvGraphicFramePr>
          <p:cNvPr id="7" name="Table 7">
            <a:extLst>
              <a:ext uri="{FF2B5EF4-FFF2-40B4-BE49-F238E27FC236}">
                <a16:creationId xmlns:a16="http://schemas.microsoft.com/office/drawing/2014/main" id="{8CC26EC3-236D-4DB4-BFDE-62596847A7E0}"/>
              </a:ext>
            </a:extLst>
          </p:cNvPr>
          <p:cNvGraphicFramePr>
            <a:graphicFrameLocks noGrp="1"/>
          </p:cNvGraphicFramePr>
          <p:nvPr>
            <p:extLst>
              <p:ext uri="{D42A27DB-BD31-4B8C-83A1-F6EECF244321}">
                <p14:modId xmlns:p14="http://schemas.microsoft.com/office/powerpoint/2010/main" val="4082587953"/>
              </p:ext>
            </p:extLst>
          </p:nvPr>
        </p:nvGraphicFramePr>
        <p:xfrm>
          <a:off x="486698" y="699160"/>
          <a:ext cx="10884309" cy="6405021"/>
        </p:xfrm>
        <a:graphic>
          <a:graphicData uri="http://schemas.openxmlformats.org/drawingml/2006/table">
            <a:tbl>
              <a:tblPr rtl="1" firstRow="1" bandRow="1">
                <a:tableStyleId>{5C22544A-7EE6-4342-B048-85BDC9FD1C3A}</a:tableStyleId>
              </a:tblPr>
              <a:tblGrid>
                <a:gridCol w="5338916">
                  <a:extLst>
                    <a:ext uri="{9D8B030D-6E8A-4147-A177-3AD203B41FA5}">
                      <a16:colId xmlns:a16="http://schemas.microsoft.com/office/drawing/2014/main" val="143193555"/>
                    </a:ext>
                  </a:extLst>
                </a:gridCol>
                <a:gridCol w="5545393">
                  <a:extLst>
                    <a:ext uri="{9D8B030D-6E8A-4147-A177-3AD203B41FA5}">
                      <a16:colId xmlns:a16="http://schemas.microsoft.com/office/drawing/2014/main" val="2140834778"/>
                    </a:ext>
                  </a:extLst>
                </a:gridCol>
              </a:tblGrid>
              <a:tr h="715303">
                <a:tc>
                  <a:txBody>
                    <a:bodyPr/>
                    <a:lstStyle/>
                    <a:p>
                      <a:pPr algn="ctr" rtl="1"/>
                      <a:r>
                        <a:rPr lang="en-US" sz="2800" u="sng" dirty="0">
                          <a:effectLst>
                            <a:outerShdw blurRad="38100" dist="38100" dir="2700000" algn="tl">
                              <a:srgbClr val="000000">
                                <a:alpha val="43137"/>
                              </a:srgbClr>
                            </a:outerShdw>
                          </a:effectLst>
                        </a:rPr>
                        <a:t>Explicit</a:t>
                      </a:r>
                      <a:endParaRPr lang="ar-EG" sz="2800" u="sng" dirty="0">
                        <a:effectLst>
                          <a:outerShdw blurRad="38100" dist="38100" dir="2700000" algn="tl">
                            <a:srgbClr val="000000">
                              <a:alpha val="43137"/>
                            </a:srgbClr>
                          </a:outerShdw>
                        </a:effectLst>
                      </a:endParaRPr>
                    </a:p>
                  </a:txBody>
                  <a:tcPr/>
                </a:tc>
                <a:tc>
                  <a:txBody>
                    <a:bodyPr/>
                    <a:lstStyle/>
                    <a:p>
                      <a:pPr algn="ctr" rtl="1"/>
                      <a:r>
                        <a:rPr lang="en-US" sz="2800" u="sng" dirty="0">
                          <a:effectLst>
                            <a:outerShdw blurRad="38100" dist="38100" dir="2700000" algn="tl">
                              <a:srgbClr val="000000">
                                <a:alpha val="43137"/>
                              </a:srgbClr>
                            </a:outerShdw>
                          </a:effectLst>
                        </a:rPr>
                        <a:t> Implicit</a:t>
                      </a:r>
                      <a:endParaRPr lang="ar-EG" sz="2800" u="sng"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990332923"/>
                  </a:ext>
                </a:extLst>
              </a:tr>
              <a:tr h="965318">
                <a:tc>
                  <a:txBody>
                    <a:bodyPr/>
                    <a:lstStyle/>
                    <a:p>
                      <a:pPr algn="l" rtl="0"/>
                      <a:r>
                        <a:rPr lang="en-US" sz="2400" b="0" kern="1200" dirty="0">
                          <a:solidFill>
                            <a:schemeClr val="dk1"/>
                          </a:solidFill>
                          <a:effectLst/>
                          <a:latin typeface="+mn-lt"/>
                          <a:ea typeface="+mn-ea"/>
                          <a:cs typeface="+mn-cs"/>
                        </a:rPr>
                        <a:t>It uses the user's actions and behavior  to summarize their preferences.</a:t>
                      </a:r>
                      <a:endParaRPr lang="ar-EG" sz="2400" b="0" dirty="0"/>
                    </a:p>
                  </a:txBody>
                  <a:tcPr/>
                </a:tc>
                <a:tc>
                  <a:txBody>
                    <a:bodyPr/>
                    <a:lstStyle/>
                    <a:p>
                      <a:pPr algn="l" rtl="0"/>
                      <a:r>
                        <a:rPr lang="en-US" sz="2400" kern="1200" dirty="0">
                          <a:solidFill>
                            <a:schemeClr val="dk1"/>
                          </a:solidFill>
                          <a:effectLst/>
                          <a:latin typeface="+mn-lt"/>
                          <a:ea typeface="+mn-ea"/>
                          <a:cs typeface="+mn-cs"/>
                        </a:rPr>
                        <a:t>It contains direct feedback or rate from a user as to how he feels about an item.</a:t>
                      </a:r>
                      <a:endParaRPr lang="ar-EG" sz="2400" dirty="0"/>
                    </a:p>
                  </a:txBody>
                  <a:tcPr/>
                </a:tc>
                <a:extLst>
                  <a:ext uri="{0D108BD9-81ED-4DB2-BD59-A6C34878D82A}">
                    <a16:rowId xmlns:a16="http://schemas.microsoft.com/office/drawing/2014/main" val="2726505538"/>
                  </a:ext>
                </a:extLst>
              </a:tr>
              <a:tr h="3520146">
                <a:tc>
                  <a:txBody>
                    <a:bodyPr/>
                    <a:lstStyle/>
                    <a:p>
                      <a:pPr algn="l" rtl="0"/>
                      <a:r>
                        <a:rPr lang="en-US" sz="2200" b="0" dirty="0"/>
                        <a:t>Skip the video before it ends, or watch it to the end.</a:t>
                      </a:r>
                    </a:p>
                    <a:p>
                      <a:pPr algn="l" rtl="0"/>
                      <a:r>
                        <a:rPr lang="en-US" sz="2200" b="0" kern="1200" dirty="0">
                          <a:solidFill>
                            <a:schemeClr val="dk1"/>
                          </a:solidFill>
                          <a:effectLst/>
                          <a:latin typeface="+mn-lt"/>
                          <a:ea typeface="+mn-ea"/>
                          <a:cs typeface="+mn-cs"/>
                        </a:rPr>
                        <a:t>Watch certain programs.</a:t>
                      </a:r>
                      <a:endParaRPr lang="en-US" sz="2200" b="0" dirty="0"/>
                    </a:p>
                    <a:p>
                      <a:pPr algn="l" rtl="0"/>
                      <a:r>
                        <a:rPr lang="en-US" sz="2200" b="0" kern="1200" dirty="0">
                          <a:solidFill>
                            <a:schemeClr val="dk1"/>
                          </a:solidFill>
                          <a:effectLst/>
                          <a:latin typeface="+mn-lt"/>
                          <a:ea typeface="+mn-ea"/>
                          <a:cs typeface="+mn-cs"/>
                        </a:rPr>
                        <a:t>Adding it to a wish list.</a:t>
                      </a:r>
                    </a:p>
                    <a:p>
                      <a:pPr algn="l" rtl="0"/>
                      <a:r>
                        <a:rPr lang="en-US" sz="2200" b="0" kern="1200" dirty="0">
                          <a:solidFill>
                            <a:schemeClr val="dk1"/>
                          </a:solidFill>
                          <a:effectLst/>
                          <a:latin typeface="+mn-lt"/>
                          <a:ea typeface="+mn-ea"/>
                          <a:cs typeface="+mn-cs"/>
                        </a:rPr>
                        <a:t>Save an item to watch later.</a:t>
                      </a:r>
                    </a:p>
                    <a:p>
                      <a:pPr algn="l" rtl="0"/>
                      <a:r>
                        <a:rPr lang="en-US" sz="2200" b="0" kern="1200" dirty="0">
                          <a:solidFill>
                            <a:schemeClr val="dk1"/>
                          </a:solidFill>
                          <a:effectLst/>
                          <a:latin typeface="+mn-lt"/>
                          <a:ea typeface="+mn-ea"/>
                          <a:cs typeface="+mn-cs"/>
                        </a:rPr>
                        <a:t>The time spent on an article.</a:t>
                      </a:r>
                    </a:p>
                    <a:p>
                      <a:pPr algn="l" rtl="0"/>
                      <a:r>
                        <a:rPr lang="en-US" sz="2200" b="0" kern="1200" dirty="0">
                          <a:solidFill>
                            <a:schemeClr val="dk1"/>
                          </a:solidFill>
                          <a:effectLst/>
                          <a:latin typeface="+mn-lt"/>
                          <a:ea typeface="+mn-ea"/>
                          <a:cs typeface="+mn-cs"/>
                        </a:rPr>
                        <a:t>Viewing an item twice.</a:t>
                      </a:r>
                    </a:p>
                    <a:p>
                      <a:pPr algn="l" rtl="0"/>
                      <a:r>
                        <a:rPr lang="en-US" sz="2200" b="0" kern="1200" dirty="0">
                          <a:solidFill>
                            <a:schemeClr val="dk1"/>
                          </a:solidFill>
                          <a:effectLst/>
                          <a:latin typeface="+mn-lt"/>
                          <a:ea typeface="+mn-ea"/>
                          <a:cs typeface="+mn-cs"/>
                        </a:rPr>
                        <a:t>Screen shots or save photo.</a:t>
                      </a:r>
                    </a:p>
                    <a:p>
                      <a:pPr algn="l" rtl="0"/>
                      <a:r>
                        <a:rPr lang="en-US" sz="2200" b="0" kern="1200" dirty="0">
                          <a:solidFill>
                            <a:schemeClr val="dk1"/>
                          </a:solidFill>
                          <a:effectLst/>
                          <a:latin typeface="+mn-lt"/>
                          <a:ea typeface="+mn-ea"/>
                          <a:cs typeface="+mn-cs"/>
                        </a:rPr>
                        <a:t>Search history.</a:t>
                      </a:r>
                    </a:p>
                    <a:p>
                      <a:pPr algn="l" rtl="0"/>
                      <a:r>
                        <a:rPr lang="en-US" sz="2200" b="0" kern="1200" dirty="0">
                          <a:solidFill>
                            <a:schemeClr val="dk1"/>
                          </a:solidFill>
                          <a:effectLst/>
                          <a:latin typeface="+mn-lt"/>
                          <a:ea typeface="+mn-ea"/>
                          <a:cs typeface="+mn-cs"/>
                        </a:rPr>
                        <a:t>Notifications.</a:t>
                      </a:r>
                    </a:p>
                    <a:p>
                      <a:pPr algn="l" rtl="0"/>
                      <a:r>
                        <a:rPr lang="en-US" sz="2200" b="0" kern="1200" dirty="0">
                          <a:solidFill>
                            <a:schemeClr val="dk1"/>
                          </a:solidFill>
                          <a:effectLst/>
                          <a:latin typeface="+mn-lt"/>
                          <a:ea typeface="+mn-ea"/>
                          <a:cs typeface="+mn-cs"/>
                        </a:rPr>
                        <a:t>Device</a:t>
                      </a:r>
                    </a:p>
                    <a:p>
                      <a:pPr algn="l" rtl="0"/>
                      <a:r>
                        <a:rPr lang="en-US" sz="2200" b="0" kern="1200" dirty="0">
                          <a:solidFill>
                            <a:schemeClr val="dk1"/>
                          </a:solidFill>
                          <a:effectLst/>
                          <a:latin typeface="+mn-lt"/>
                          <a:ea typeface="+mn-ea"/>
                          <a:cs typeface="+mn-cs"/>
                        </a:rPr>
                        <a:t>Ip address</a:t>
                      </a:r>
                    </a:p>
                    <a:p>
                      <a:pPr algn="l" rtl="0"/>
                      <a:r>
                        <a:rPr lang="en-US" sz="2200" b="0" kern="1200" dirty="0">
                          <a:solidFill>
                            <a:schemeClr val="dk1"/>
                          </a:solidFill>
                          <a:effectLst/>
                          <a:latin typeface="+mn-lt"/>
                          <a:ea typeface="+mn-ea"/>
                          <a:cs typeface="+mn-cs"/>
                        </a:rPr>
                        <a:t>………. ETC</a:t>
                      </a:r>
                    </a:p>
                    <a:p>
                      <a:pPr algn="l" rtl="0"/>
                      <a:endParaRPr lang="en-US" b="1" dirty="0"/>
                    </a:p>
                  </a:txBody>
                  <a:tcPr/>
                </a:tc>
                <a:tc>
                  <a:txBody>
                    <a:bodyPr/>
                    <a:lstStyle/>
                    <a:p>
                      <a:pPr rtl="1"/>
                      <a:r>
                        <a:rPr lang="en-US" sz="2200" b="0" dirty="0"/>
                        <a:t>Like or dislike or react on a post. </a:t>
                      </a:r>
                    </a:p>
                    <a:p>
                      <a:pPr rtl="1"/>
                      <a:r>
                        <a:rPr lang="en-US" sz="2200" b="0" dirty="0"/>
                        <a:t>Comment. </a:t>
                      </a:r>
                    </a:p>
                    <a:p>
                      <a:pPr rtl="1"/>
                      <a:r>
                        <a:rPr lang="en-US" sz="2200" b="0" kern="1200" dirty="0">
                          <a:solidFill>
                            <a:schemeClr val="dk1"/>
                          </a:solidFill>
                          <a:effectLst/>
                          <a:latin typeface="+mn-lt"/>
                          <a:ea typeface="+mn-ea"/>
                          <a:cs typeface="+mn-cs"/>
                        </a:rPr>
                        <a:t>Numerical rating (</a:t>
                      </a:r>
                      <a:r>
                        <a:rPr lang="en-US" sz="1800" kern="1200" dirty="0">
                          <a:solidFill>
                            <a:schemeClr val="dk1"/>
                          </a:solidFill>
                          <a:effectLst/>
                          <a:latin typeface="+mn-lt"/>
                          <a:ea typeface="+mn-ea"/>
                          <a:cs typeface="+mn-cs"/>
                        </a:rPr>
                        <a:t>scale of 1 to 5)</a:t>
                      </a:r>
                      <a:endParaRPr lang="en-US" sz="2200" b="0" kern="1200" dirty="0">
                        <a:solidFill>
                          <a:schemeClr val="dk1"/>
                        </a:solidFill>
                        <a:effectLst/>
                        <a:latin typeface="+mn-lt"/>
                        <a:ea typeface="+mn-ea"/>
                        <a:cs typeface="+mn-cs"/>
                      </a:endParaRPr>
                    </a:p>
                    <a:p>
                      <a:pPr algn="l" rtl="0"/>
                      <a:r>
                        <a:rPr lang="en-US" sz="2200" b="0" kern="1200" dirty="0">
                          <a:solidFill>
                            <a:schemeClr val="dk1"/>
                          </a:solidFill>
                          <a:effectLst/>
                          <a:latin typeface="+mn-lt"/>
                          <a:ea typeface="+mn-ea"/>
                          <a:cs typeface="+mn-cs"/>
                        </a:rPr>
                        <a:t>Upvoting or downvoting.</a:t>
                      </a:r>
                    </a:p>
                    <a:p>
                      <a:pPr algn="l" rtl="0"/>
                      <a:r>
                        <a:rPr lang="en-US" sz="2200" b="0" kern="1200" dirty="0">
                          <a:solidFill>
                            <a:schemeClr val="dk1"/>
                          </a:solidFill>
                          <a:effectLst/>
                          <a:latin typeface="+mn-lt"/>
                          <a:ea typeface="+mn-ea"/>
                          <a:cs typeface="+mn-cs"/>
                        </a:rPr>
                        <a:t>I don’t care.</a:t>
                      </a:r>
                    </a:p>
                    <a:p>
                      <a:pPr algn="l" rtl="0"/>
                      <a:r>
                        <a:rPr lang="en-US" sz="2200" b="0" kern="1200" dirty="0">
                          <a:solidFill>
                            <a:schemeClr val="dk1"/>
                          </a:solidFill>
                          <a:effectLst/>
                          <a:latin typeface="+mn-lt"/>
                          <a:ea typeface="+mn-ea"/>
                          <a:cs typeface="+mn-cs"/>
                        </a:rPr>
                        <a:t>……ETC</a:t>
                      </a:r>
                    </a:p>
                    <a:p>
                      <a:pPr rtl="1"/>
                      <a:endParaRPr lang="ar-EG" sz="2200" b="0" dirty="0"/>
                    </a:p>
                  </a:txBody>
                  <a:tcPr/>
                </a:tc>
                <a:extLst>
                  <a:ext uri="{0D108BD9-81ED-4DB2-BD59-A6C34878D82A}">
                    <a16:rowId xmlns:a16="http://schemas.microsoft.com/office/drawing/2014/main" val="3166898015"/>
                  </a:ext>
                </a:extLst>
              </a:tr>
            </a:tbl>
          </a:graphicData>
        </a:graphic>
      </p:graphicFrame>
    </p:spTree>
    <p:extLst>
      <p:ext uri="{BB962C8B-B14F-4D97-AF65-F5344CB8AC3E}">
        <p14:creationId xmlns:p14="http://schemas.microsoft.com/office/powerpoint/2010/main" val="82344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F65F-7412-4923-A2A4-91FCB4B9AC5A}"/>
              </a:ext>
            </a:extLst>
          </p:cNvPr>
          <p:cNvSpPr>
            <a:spLocks noGrp="1"/>
          </p:cNvSpPr>
          <p:nvPr>
            <p:ph type="title"/>
          </p:nvPr>
        </p:nvSpPr>
        <p:spPr>
          <a:xfrm>
            <a:off x="2664577" y="74577"/>
            <a:ext cx="6862846" cy="542925"/>
          </a:xfrm>
        </p:spPr>
        <p:txBody>
          <a:bodyPr>
            <a:normAutofit fontScale="90000"/>
          </a:bodyPr>
          <a:lstStyle/>
          <a:p>
            <a:pPr algn="ctr"/>
            <a:r>
              <a:rPr lang="en-US" sz="3600" b="1" u="sng" dirty="0">
                <a:solidFill>
                  <a:srgbClr val="FF0000"/>
                </a:solidFill>
                <a:effectLst>
                  <a:outerShdw blurRad="38100" dist="38100" dir="2700000" algn="tl">
                    <a:srgbClr val="000000">
                      <a:alpha val="43137"/>
                    </a:srgbClr>
                  </a:outerShdw>
                </a:effectLst>
              </a:rPr>
              <a:t>Non-personalized recommendations.</a:t>
            </a:r>
            <a:endParaRPr lang="ar-EG" sz="3600"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4B69BB6-7F9E-4050-A8C3-FC911A2D6DAB}"/>
              </a:ext>
            </a:extLst>
          </p:cNvPr>
          <p:cNvSpPr>
            <a:spLocks noGrp="1"/>
          </p:cNvSpPr>
          <p:nvPr>
            <p:ph idx="1"/>
          </p:nvPr>
        </p:nvSpPr>
        <p:spPr>
          <a:xfrm>
            <a:off x="838200" y="1371600"/>
            <a:ext cx="10515600" cy="4805363"/>
          </a:xfrm>
        </p:spPr>
        <p:txBody>
          <a:bodyPr>
            <a:normAutofit fontScale="92500"/>
          </a:bodyPr>
          <a:lstStyle/>
          <a:p>
            <a:r>
              <a:rPr lang="en-US" sz="2400" dirty="0"/>
              <a:t>Non-personalized recommendations are made to </a:t>
            </a:r>
            <a:r>
              <a:rPr lang="en-US" sz="2400" b="1" dirty="0"/>
              <a:t>all users</a:t>
            </a:r>
            <a:r>
              <a:rPr lang="en-US" sz="2400" dirty="0"/>
              <a:t>, without taking their </a:t>
            </a:r>
            <a:r>
              <a:rPr lang="en-US" sz="2400" b="1" dirty="0"/>
              <a:t>preferences into account</a:t>
            </a:r>
            <a:r>
              <a:rPr lang="en-US" sz="2400" dirty="0"/>
              <a:t>. </a:t>
            </a:r>
          </a:p>
          <a:p>
            <a:pPr marL="0" indent="0">
              <a:buNone/>
            </a:pPr>
            <a:r>
              <a:rPr lang="en-US" sz="2400" b="1" dirty="0"/>
              <a:t>The most basic ways.</a:t>
            </a:r>
          </a:p>
          <a:p>
            <a:r>
              <a:rPr lang="en-US" sz="2400" dirty="0"/>
              <a:t>To go with the knowledge of the crowd and recommend what is already the most popular (</a:t>
            </a:r>
            <a:r>
              <a:rPr lang="en-US" sz="2400" b="1" dirty="0"/>
              <a:t>Trending</a:t>
            </a:r>
            <a:r>
              <a:rPr lang="en-US" sz="2400" dirty="0"/>
              <a:t>)</a:t>
            </a:r>
          </a:p>
          <a:p>
            <a:pPr marL="0" indent="0">
              <a:buNone/>
            </a:pPr>
            <a:r>
              <a:rPr lang="en-US" sz="2400" dirty="0"/>
              <a:t> 	This might not select the best items or items that are most suited to the 	user, but 	there is a good chance that the user will not hate them as they are so common. </a:t>
            </a:r>
          </a:p>
          <a:p>
            <a:r>
              <a:rPr lang="en-US" sz="2400" dirty="0"/>
              <a:t>Recommending items with </a:t>
            </a:r>
            <a:r>
              <a:rPr lang="en-US" sz="2400" b="1" dirty="0"/>
              <a:t>the highest rated in average</a:t>
            </a:r>
            <a:r>
              <a:rPr lang="en-US" sz="2400" dirty="0"/>
              <a:t>. </a:t>
            </a:r>
          </a:p>
          <a:p>
            <a:pPr marL="0" indent="0" algn="just">
              <a:buNone/>
            </a:pPr>
            <a:r>
              <a:rPr lang="en-US" sz="2400" dirty="0"/>
              <a:t>	It has a </a:t>
            </a:r>
            <a:r>
              <a:rPr lang="en-US" sz="2400" b="1" dirty="0"/>
              <a:t>serious weakness</a:t>
            </a:r>
            <a:r>
              <a:rPr lang="en-US" sz="2400" dirty="0"/>
              <a:t>, as a movie may have been rated too few times, 	and with very low numbers of ratings or very infrequently-viewed movies 	have a solid chance of its only rating being </a:t>
            </a:r>
            <a:r>
              <a:rPr lang="en-US" sz="2400" b="1" dirty="0"/>
              <a:t>5 stars, pushing it to the top</a:t>
            </a:r>
            <a:r>
              <a:rPr lang="en-US" sz="2400" dirty="0"/>
              <a:t>, while a 	movie that has been reviewed hundreds of times is likely to have at </a:t>
            </a:r>
            <a:r>
              <a:rPr lang="en-US" sz="2400" b="1" dirty="0"/>
              <a:t>least one non-	perfect review</a:t>
            </a:r>
            <a:r>
              <a:rPr lang="en-US" sz="2400" dirty="0"/>
              <a:t>.</a:t>
            </a:r>
          </a:p>
          <a:p>
            <a:pPr marL="0" indent="0">
              <a:buNone/>
            </a:pPr>
            <a:endParaRPr lang="en-US" dirty="0"/>
          </a:p>
          <a:p>
            <a:pPr marL="0" indent="0">
              <a:buNone/>
            </a:pPr>
            <a:endParaRPr lang="en-US" dirty="0"/>
          </a:p>
          <a:p>
            <a:pPr marL="0" indent="0" rtl="1">
              <a:buNone/>
            </a:pPr>
            <a:endParaRPr lang="en-US" dirty="0"/>
          </a:p>
        </p:txBody>
      </p:sp>
      <p:sp>
        <p:nvSpPr>
          <p:cNvPr id="4" name="Rectangle 3">
            <a:extLst>
              <a:ext uri="{FF2B5EF4-FFF2-40B4-BE49-F238E27FC236}">
                <a16:creationId xmlns:a16="http://schemas.microsoft.com/office/drawing/2014/main" id="{65E90B95-A78D-4784-BF9A-5193109F5261}"/>
              </a:ext>
            </a:extLst>
          </p:cNvPr>
          <p:cNvSpPr/>
          <p:nvPr/>
        </p:nvSpPr>
        <p:spPr>
          <a:xfrm>
            <a:off x="4678017" y="542925"/>
            <a:ext cx="5208933" cy="400110"/>
          </a:xfrm>
          <a:prstGeom prst="rect">
            <a:avLst/>
          </a:prstGeom>
        </p:spPr>
        <p:txBody>
          <a:bodyPr wrap="square">
            <a:spAutoFit/>
          </a:bodyPr>
          <a:lstStyle/>
          <a:p>
            <a:r>
              <a:rPr lang="en-US" sz="2000" dirty="0">
                <a:solidFill>
                  <a:srgbClr val="FF0000"/>
                </a:solidFill>
              </a:rPr>
              <a:t>The most basic ways to make recommendations</a:t>
            </a:r>
            <a:endParaRPr lang="ar-EG" sz="2000" dirty="0">
              <a:solidFill>
                <a:srgbClr val="FF0000"/>
              </a:solidFill>
            </a:endParaRPr>
          </a:p>
        </p:txBody>
      </p:sp>
    </p:spTree>
    <p:extLst>
      <p:ext uri="{BB962C8B-B14F-4D97-AF65-F5344CB8AC3E}">
        <p14:creationId xmlns:p14="http://schemas.microsoft.com/office/powerpoint/2010/main" val="4143244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970A3D-8B05-4A12-AFF8-4E625C4B6237}"/>
              </a:ext>
            </a:extLst>
          </p:cNvPr>
          <p:cNvSpPr>
            <a:spLocks noGrp="1"/>
          </p:cNvSpPr>
          <p:nvPr>
            <p:ph idx="1"/>
          </p:nvPr>
        </p:nvSpPr>
        <p:spPr>
          <a:xfrm>
            <a:off x="-109181" y="1205949"/>
            <a:ext cx="12301182" cy="2737402"/>
          </a:xfrm>
        </p:spPr>
        <p:txBody>
          <a:bodyPr>
            <a:normAutofit/>
          </a:bodyPr>
          <a:lstStyle/>
          <a:p>
            <a:r>
              <a:rPr lang="en-US" sz="2400" dirty="0"/>
              <a:t>Combining popularity and reviews</a:t>
            </a:r>
          </a:p>
          <a:p>
            <a:pPr marL="0" indent="0">
              <a:buNone/>
            </a:pPr>
            <a:r>
              <a:rPr lang="en-US" sz="2400" dirty="0"/>
              <a:t>	it combines both the </a:t>
            </a:r>
            <a:r>
              <a:rPr lang="en-US" sz="2400" b="1" dirty="0"/>
              <a:t>ratings</a:t>
            </a:r>
            <a:r>
              <a:rPr lang="en-US" sz="2400" dirty="0"/>
              <a:t> of an item and how </a:t>
            </a:r>
            <a:r>
              <a:rPr lang="en-US" sz="2400" b="1" dirty="0"/>
              <a:t>frequently</a:t>
            </a:r>
            <a:r>
              <a:rPr lang="en-US" sz="2400" dirty="0"/>
              <a:t> it has been interacted with.</a:t>
            </a:r>
          </a:p>
          <a:p>
            <a:r>
              <a:rPr lang="en-US" sz="2400" dirty="0"/>
              <a:t>Recommending the items most frequently seen together (</a:t>
            </a:r>
            <a:r>
              <a:rPr lang="en-US" sz="2400" b="1" dirty="0"/>
              <a:t>items in pairs</a:t>
            </a:r>
            <a:r>
              <a:rPr lang="en-US" sz="2400" dirty="0"/>
              <a:t>).</a:t>
            </a:r>
          </a:p>
          <a:p>
            <a:pPr marL="0" indent="0">
              <a:buNone/>
            </a:pPr>
            <a:r>
              <a:rPr lang="en-US" sz="2400" dirty="0"/>
              <a:t>	To find all pairs of items or all permutations of pairs of movies that have been 	watched by the same user and find the most commonly pairs.</a:t>
            </a:r>
          </a:p>
          <a:p>
            <a:pPr marL="0" indent="0">
              <a:buNone/>
            </a:pPr>
            <a:endParaRPr lang="en-US" dirty="0"/>
          </a:p>
          <a:p>
            <a:pPr marL="0" indent="0">
              <a:buNone/>
            </a:pPr>
            <a:endParaRPr lang="en-US" dirty="0"/>
          </a:p>
          <a:p>
            <a:pPr marL="0" indent="0">
              <a:buNone/>
            </a:pPr>
            <a:endParaRPr lang="ar-EG" dirty="0"/>
          </a:p>
        </p:txBody>
      </p:sp>
      <p:sp>
        <p:nvSpPr>
          <p:cNvPr id="2" name="Rectangle 1">
            <a:extLst>
              <a:ext uri="{FF2B5EF4-FFF2-40B4-BE49-F238E27FC236}">
                <a16:creationId xmlns:a16="http://schemas.microsoft.com/office/drawing/2014/main" id="{887EEC7A-329C-400E-8F2E-2599E03D9670}"/>
              </a:ext>
            </a:extLst>
          </p:cNvPr>
          <p:cNvSpPr/>
          <p:nvPr/>
        </p:nvSpPr>
        <p:spPr>
          <a:xfrm>
            <a:off x="642937" y="4591735"/>
            <a:ext cx="10956235" cy="1107996"/>
          </a:xfrm>
          <a:prstGeom prst="rect">
            <a:avLst/>
          </a:prstGeom>
        </p:spPr>
        <p:txBody>
          <a:bodyPr wrap="square">
            <a:spAutoFit/>
          </a:bodyPr>
          <a:lstStyle/>
          <a:p>
            <a:r>
              <a:rPr lang="en-US" sz="2400" b="1" dirty="0"/>
              <a:t>Conclusion</a:t>
            </a:r>
            <a:r>
              <a:rPr lang="en-US" sz="2400" dirty="0"/>
              <a:t>, Non-personalized recommender system is neither </a:t>
            </a:r>
            <a:r>
              <a:rPr lang="en-US" sz="2400" b="1" dirty="0"/>
              <a:t>random</a:t>
            </a:r>
            <a:r>
              <a:rPr lang="en-US" sz="2400" dirty="0"/>
              <a:t> nor </a:t>
            </a:r>
            <a:r>
              <a:rPr lang="en-US" sz="2400" b="1" dirty="0"/>
              <a:t>systematic</a:t>
            </a:r>
            <a:r>
              <a:rPr lang="en-US" sz="2400" dirty="0"/>
              <a:t>, but the simplest description of it: Non-personalized is  </a:t>
            </a:r>
            <a:r>
              <a:rPr lang="en-US" sz="2400" b="1" dirty="0"/>
              <a:t>not-intelligent</a:t>
            </a:r>
            <a:r>
              <a:rPr lang="en-US" sz="2400" dirty="0"/>
              <a:t>. </a:t>
            </a:r>
          </a:p>
          <a:p>
            <a:endParaRPr lang="ar-EG" dirty="0"/>
          </a:p>
        </p:txBody>
      </p:sp>
    </p:spTree>
    <p:extLst>
      <p:ext uri="{BB962C8B-B14F-4D97-AF65-F5344CB8AC3E}">
        <p14:creationId xmlns:p14="http://schemas.microsoft.com/office/powerpoint/2010/main" val="1630094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1055</TotalTime>
  <Words>2193</Words>
  <Application>Microsoft Office PowerPoint</Application>
  <PresentationFormat>Widescreen</PresentationFormat>
  <Paragraphs>168</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Recommendation system</vt:lpstr>
      <vt:lpstr>Introduction to recommendation engines.</vt:lpstr>
      <vt:lpstr>PowerPoint Presentation</vt:lpstr>
      <vt:lpstr>The main benefits of using a recommendation system.</vt:lpstr>
      <vt:lpstr>PowerPoint Presentation</vt:lpstr>
      <vt:lpstr>In this session, We will focus on… </vt:lpstr>
      <vt:lpstr>Implicit vs. explicit data collation </vt:lpstr>
      <vt:lpstr>Non-personalized recommendations.</vt:lpstr>
      <vt:lpstr>PowerPoint Presentation</vt:lpstr>
      <vt:lpstr>content-based recommendations</vt:lpstr>
      <vt:lpstr>PowerPoint Presentation</vt:lpstr>
      <vt:lpstr>PowerPoint Presentation</vt:lpstr>
      <vt:lpstr>Finding the distance among items</vt:lpstr>
      <vt:lpstr>Text-based similarities</vt:lpstr>
      <vt:lpstr>PowerPoint Presentation</vt:lpstr>
      <vt:lpstr>How do we build a user-profile ?</vt:lpstr>
      <vt:lpstr>PowerPoint Presentation</vt:lpstr>
      <vt:lpstr>PowerPoint Presentation</vt:lpstr>
      <vt:lpstr>Content-based weakness </vt:lpstr>
      <vt:lpstr>Collaborative filtering</vt:lpstr>
      <vt:lpstr>user-based collaborative filtering</vt:lpstr>
      <vt:lpstr>how similar the active user is to the other users. </vt:lpstr>
      <vt:lpstr>PowerPoint Presentation</vt:lpstr>
      <vt:lpstr>PowerPoint Presentation</vt:lpstr>
      <vt:lpstr>Content-based Vs collaborative filtering </vt:lpstr>
      <vt:lpstr>PowerPoint Presentation</vt:lpstr>
      <vt:lpstr>Recommendation system 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dc:title>
  <dc:creator>A Megid</dc:creator>
  <cp:lastModifiedBy>A Megid</cp:lastModifiedBy>
  <cp:revision>84</cp:revision>
  <dcterms:created xsi:type="dcterms:W3CDTF">2021-08-23T21:09:07Z</dcterms:created>
  <dcterms:modified xsi:type="dcterms:W3CDTF">2021-12-04T01:20:09Z</dcterms:modified>
</cp:coreProperties>
</file>